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8" r:id="rId3"/>
    <p:sldId id="257" r:id="rId4"/>
    <p:sldId id="267" r:id="rId5"/>
    <p:sldId id="284" r:id="rId6"/>
    <p:sldId id="269" r:id="rId7"/>
    <p:sldId id="270" r:id="rId8"/>
    <p:sldId id="271" r:id="rId9"/>
    <p:sldId id="272" r:id="rId10"/>
    <p:sldId id="287" r:id="rId11"/>
    <p:sldId id="286" r:id="rId12"/>
    <p:sldId id="273" r:id="rId13"/>
    <p:sldId id="274" r:id="rId14"/>
    <p:sldId id="288" r:id="rId15"/>
    <p:sldId id="275" r:id="rId16"/>
    <p:sldId id="276" r:id="rId17"/>
    <p:sldId id="277" r:id="rId18"/>
    <p:sldId id="278" r:id="rId19"/>
    <p:sldId id="260" r:id="rId20"/>
    <p:sldId id="289" r:id="rId21"/>
    <p:sldId id="261" r:id="rId22"/>
    <p:sldId id="279" r:id="rId23"/>
    <p:sldId id="280" r:id="rId24"/>
    <p:sldId id="281" r:id="rId25"/>
    <p:sldId id="282" r:id="rId26"/>
    <p:sldId id="283" r:id="rId27"/>
    <p:sldId id="290" r:id="rId28"/>
  </p:sldIdLst>
  <p:sldSz cx="12188825" cy="6858000"/>
  <p:notesSz cx="6797675" cy="9926638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3147" autoAdjust="0"/>
  </p:normalViewPr>
  <p:slideViewPr>
    <p:cSldViewPr>
      <p:cViewPr varScale="1">
        <p:scale>
          <a:sx n="83" d="100"/>
          <a:sy n="83" d="100"/>
        </p:scale>
        <p:origin x="1500" y="9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GB\Desktop\Zeszyt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GB\Desktop\Zeszyt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Zmiany wynagrodzenia zasadniczego nauczycieli </a:t>
            </a:r>
          </a:p>
          <a:p>
            <a:pPr>
              <a:defRPr/>
            </a:pPr>
            <a:r>
              <a:rPr lang="pl-PL"/>
              <a:t>2015 - 2019</a:t>
            </a:r>
          </a:p>
          <a:p>
            <a:pPr>
              <a:defRPr/>
            </a:pPr>
            <a:endParaRPr lang="pl-PL"/>
          </a:p>
        </c:rich>
      </c:tx>
      <c:layout>
        <c:manualLayout>
          <c:xMode val="edge"/>
          <c:yMode val="edge"/>
          <c:x val="0.1138541119860017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9.1914260717410323E-2"/>
          <c:y val="0.19106481481481477"/>
          <c:w val="0.87753018372703417"/>
          <c:h val="0.5956324730242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Arkusz1!$E$59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Arkusz1!$D$60:$D$63</c:f>
              <c:strCache>
                <c:ptCount val="4"/>
                <c:pt idx="0">
                  <c:v>stażysta</c:v>
                </c:pt>
                <c:pt idx="1">
                  <c:v>kontraktowy</c:v>
                </c:pt>
                <c:pt idx="2">
                  <c:v>mianowany</c:v>
                </c:pt>
                <c:pt idx="3">
                  <c:v>dyplomowany</c:v>
                </c:pt>
              </c:strCache>
            </c:strRef>
          </c:cat>
          <c:val>
            <c:numRef>
              <c:f>Arkusz1!$E$60:$E$63</c:f>
              <c:numCache>
                <c:formatCode>General</c:formatCode>
                <c:ptCount val="4"/>
                <c:pt idx="0">
                  <c:v>2265</c:v>
                </c:pt>
                <c:pt idx="1">
                  <c:v>2331</c:v>
                </c:pt>
                <c:pt idx="2">
                  <c:v>2647</c:v>
                </c:pt>
                <c:pt idx="3">
                  <c:v>3109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2-45EF-BE02-5507B98202C4}"/>
            </c:ext>
          </c:extLst>
        </c:ser>
        <c:ser>
          <c:idx val="1"/>
          <c:order val="1"/>
          <c:tx>
            <c:strRef>
              <c:f>Arkusz1!$F$59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Arkusz1!$D$60:$D$63</c:f>
              <c:strCache>
                <c:ptCount val="4"/>
                <c:pt idx="0">
                  <c:v>stażysta</c:v>
                </c:pt>
                <c:pt idx="1">
                  <c:v>kontraktowy</c:v>
                </c:pt>
                <c:pt idx="2">
                  <c:v>mianowany</c:v>
                </c:pt>
                <c:pt idx="3">
                  <c:v>dyplomowany</c:v>
                </c:pt>
              </c:strCache>
            </c:strRef>
          </c:cat>
          <c:val>
            <c:numRef>
              <c:f>Arkusz1!$F$60:$F$63</c:f>
              <c:numCache>
                <c:formatCode>General</c:formatCode>
                <c:ptCount val="4"/>
                <c:pt idx="0">
                  <c:v>2294</c:v>
                </c:pt>
                <c:pt idx="1">
                  <c:v>2361</c:v>
                </c:pt>
                <c:pt idx="2">
                  <c:v>2681</c:v>
                </c:pt>
                <c:pt idx="3">
                  <c:v>3149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02-45EF-BE02-5507B98202C4}"/>
            </c:ext>
          </c:extLst>
        </c:ser>
        <c:ser>
          <c:idx val="2"/>
          <c:order val="2"/>
          <c:tx>
            <c:strRef>
              <c:f>Arkusz1!$G$59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Arkusz1!$D$60:$D$63</c:f>
              <c:strCache>
                <c:ptCount val="4"/>
                <c:pt idx="0">
                  <c:v>stażysta</c:v>
                </c:pt>
                <c:pt idx="1">
                  <c:v>kontraktowy</c:v>
                </c:pt>
                <c:pt idx="2">
                  <c:v>mianowany</c:v>
                </c:pt>
                <c:pt idx="3">
                  <c:v>dyplomowany</c:v>
                </c:pt>
              </c:strCache>
            </c:strRef>
          </c:cat>
          <c:val>
            <c:numRef>
              <c:f>Arkusz1!$G$60:$G$63</c:f>
              <c:numCache>
                <c:formatCode>General</c:formatCode>
                <c:ptCount val="4"/>
                <c:pt idx="0">
                  <c:v>2417</c:v>
                </c:pt>
                <c:pt idx="1">
                  <c:v>2487</c:v>
                </c:pt>
                <c:pt idx="2">
                  <c:v>2814</c:v>
                </c:pt>
                <c:pt idx="3">
                  <c:v>3317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02-45EF-BE02-5507B98202C4}"/>
            </c:ext>
          </c:extLst>
        </c:ser>
        <c:ser>
          <c:idx val="3"/>
          <c:order val="3"/>
          <c:tx>
            <c:strRef>
              <c:f>Arkusz1!$H$59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Arkusz1!$D$60:$D$63</c:f>
              <c:strCache>
                <c:ptCount val="4"/>
                <c:pt idx="0">
                  <c:v>stażysta</c:v>
                </c:pt>
                <c:pt idx="1">
                  <c:v>kontraktowy</c:v>
                </c:pt>
                <c:pt idx="2">
                  <c:v>mianowany</c:v>
                </c:pt>
                <c:pt idx="3">
                  <c:v>dyplomowany</c:v>
                </c:pt>
              </c:strCache>
            </c:strRef>
          </c:cat>
          <c:val>
            <c:numRef>
              <c:f>Arkusz1!$H$60:$H$63</c:f>
              <c:numCache>
                <c:formatCode>General</c:formatCode>
                <c:ptCount val="4"/>
                <c:pt idx="0">
                  <c:v>2781</c:v>
                </c:pt>
                <c:pt idx="1">
                  <c:v>2862</c:v>
                </c:pt>
                <c:pt idx="2">
                  <c:v>3250</c:v>
                </c:pt>
                <c:pt idx="3">
                  <c:v>3817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02-45EF-BE02-5507B98202C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32119912"/>
        <c:axId val="432115320"/>
      </c:barChart>
      <c:catAx>
        <c:axId val="432119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32115320"/>
        <c:crosses val="autoZero"/>
        <c:auto val="1"/>
        <c:lblAlgn val="ctr"/>
        <c:lblOffset val="100"/>
        <c:noMultiLvlLbl val="0"/>
      </c:catAx>
      <c:valAx>
        <c:axId val="4321153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2119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Zmiany wynagrodzenia zasadniczego nauczycieli </a:t>
            </a:r>
          </a:p>
          <a:p>
            <a:pPr>
              <a:defRPr/>
            </a:pPr>
            <a:r>
              <a:rPr lang="pl-PL"/>
              <a:t>2015 - 2020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Arkusz1!$D$3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Arkusz1!$C$4:$C$7</c:f>
              <c:strCache>
                <c:ptCount val="4"/>
                <c:pt idx="0">
                  <c:v>stażysta</c:v>
                </c:pt>
                <c:pt idx="1">
                  <c:v>kontraktowy</c:v>
                </c:pt>
                <c:pt idx="2">
                  <c:v>mianowany</c:v>
                </c:pt>
                <c:pt idx="3">
                  <c:v>dyplomowany</c:v>
                </c:pt>
              </c:strCache>
            </c:strRef>
          </c:cat>
          <c:val>
            <c:numRef>
              <c:f>Arkusz1!$D$4:$D$7</c:f>
              <c:numCache>
                <c:formatCode>General</c:formatCode>
                <c:ptCount val="4"/>
                <c:pt idx="0">
                  <c:v>2265</c:v>
                </c:pt>
                <c:pt idx="1">
                  <c:v>2331</c:v>
                </c:pt>
                <c:pt idx="2">
                  <c:v>2647</c:v>
                </c:pt>
                <c:pt idx="3">
                  <c:v>3109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1-4F81-935F-FF0D1C3FCC24}"/>
            </c:ext>
          </c:extLst>
        </c:ser>
        <c:ser>
          <c:idx val="1"/>
          <c:order val="1"/>
          <c:tx>
            <c:strRef>
              <c:f>Arkusz1!$E$3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Arkusz1!$C$4:$C$7</c:f>
              <c:strCache>
                <c:ptCount val="4"/>
                <c:pt idx="0">
                  <c:v>stażysta</c:v>
                </c:pt>
                <c:pt idx="1">
                  <c:v>kontraktowy</c:v>
                </c:pt>
                <c:pt idx="2">
                  <c:v>mianowany</c:v>
                </c:pt>
                <c:pt idx="3">
                  <c:v>dyplomowany</c:v>
                </c:pt>
              </c:strCache>
            </c:strRef>
          </c:cat>
          <c:val>
            <c:numRef>
              <c:f>Arkusz1!$E$4:$E$7</c:f>
              <c:numCache>
                <c:formatCode>General</c:formatCode>
                <c:ptCount val="4"/>
                <c:pt idx="0">
                  <c:v>2294</c:v>
                </c:pt>
                <c:pt idx="1">
                  <c:v>2361</c:v>
                </c:pt>
                <c:pt idx="2">
                  <c:v>2681</c:v>
                </c:pt>
                <c:pt idx="3">
                  <c:v>3149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31-4F81-935F-FF0D1C3FCC24}"/>
            </c:ext>
          </c:extLst>
        </c:ser>
        <c:ser>
          <c:idx val="2"/>
          <c:order val="2"/>
          <c:tx>
            <c:strRef>
              <c:f>Arkusz1!$F$3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Arkusz1!$C$4:$C$7</c:f>
              <c:strCache>
                <c:ptCount val="4"/>
                <c:pt idx="0">
                  <c:v>stażysta</c:v>
                </c:pt>
                <c:pt idx="1">
                  <c:v>kontraktowy</c:v>
                </c:pt>
                <c:pt idx="2">
                  <c:v>mianowany</c:v>
                </c:pt>
                <c:pt idx="3">
                  <c:v>dyplomowany</c:v>
                </c:pt>
              </c:strCache>
            </c:strRef>
          </c:cat>
          <c:val>
            <c:numRef>
              <c:f>Arkusz1!$F$4:$F$7</c:f>
              <c:numCache>
                <c:formatCode>General</c:formatCode>
                <c:ptCount val="4"/>
                <c:pt idx="0">
                  <c:v>2417</c:v>
                </c:pt>
                <c:pt idx="1">
                  <c:v>2487</c:v>
                </c:pt>
                <c:pt idx="2">
                  <c:v>2814</c:v>
                </c:pt>
                <c:pt idx="3">
                  <c:v>3317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31-4F81-935F-FF0D1C3FCC24}"/>
            </c:ext>
          </c:extLst>
        </c:ser>
        <c:ser>
          <c:idx val="3"/>
          <c:order val="3"/>
          <c:tx>
            <c:strRef>
              <c:f>Arkusz1!$G$3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Arkusz1!$C$4:$C$7</c:f>
              <c:strCache>
                <c:ptCount val="4"/>
                <c:pt idx="0">
                  <c:v>stażysta</c:v>
                </c:pt>
                <c:pt idx="1">
                  <c:v>kontraktowy</c:v>
                </c:pt>
                <c:pt idx="2">
                  <c:v>mianowany</c:v>
                </c:pt>
                <c:pt idx="3">
                  <c:v>dyplomowany</c:v>
                </c:pt>
              </c:strCache>
            </c:strRef>
          </c:cat>
          <c:val>
            <c:numRef>
              <c:f>Arkusz1!$G$4:$G$7</c:f>
              <c:numCache>
                <c:formatCode>General</c:formatCode>
                <c:ptCount val="4"/>
                <c:pt idx="0">
                  <c:v>2781</c:v>
                </c:pt>
                <c:pt idx="1">
                  <c:v>2862</c:v>
                </c:pt>
                <c:pt idx="2">
                  <c:v>3250</c:v>
                </c:pt>
                <c:pt idx="3">
                  <c:v>3817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31-4F81-935F-FF0D1C3FCC24}"/>
            </c:ext>
          </c:extLst>
        </c:ser>
        <c:ser>
          <c:idx val="4"/>
          <c:order val="4"/>
          <c:tx>
            <c:strRef>
              <c:f>Arkusz1!$H$3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Arkusz1!$C$4:$C$7</c:f>
              <c:strCache>
                <c:ptCount val="4"/>
                <c:pt idx="0">
                  <c:v>stażysta</c:v>
                </c:pt>
                <c:pt idx="1">
                  <c:v>kontraktowy</c:v>
                </c:pt>
                <c:pt idx="2">
                  <c:v>mianowany</c:v>
                </c:pt>
                <c:pt idx="3">
                  <c:v>dyplomowany</c:v>
                </c:pt>
              </c:strCache>
            </c:strRef>
          </c:cat>
          <c:val>
            <c:numRef>
              <c:f>Arkusz1!$H$4:$H$7</c:f>
              <c:numCache>
                <c:formatCode>General</c:formatCode>
                <c:ptCount val="4"/>
                <c:pt idx="0">
                  <c:v>2948</c:v>
                </c:pt>
                <c:pt idx="1">
                  <c:v>3033</c:v>
                </c:pt>
                <c:pt idx="2">
                  <c:v>3445</c:v>
                </c:pt>
                <c:pt idx="3">
                  <c:v>4046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31-4F81-935F-FF0D1C3FCC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5298672"/>
        <c:axId val="425299000"/>
      </c:barChart>
      <c:catAx>
        <c:axId val="42529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5299000"/>
        <c:crosses val="autoZero"/>
        <c:auto val="1"/>
        <c:lblAlgn val="ctr"/>
        <c:lblOffset val="100"/>
        <c:noMultiLvlLbl val="0"/>
      </c:catAx>
      <c:valAx>
        <c:axId val="4252990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529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3BB1435-26FF-43B0-B934-232BA76F76E9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2F1F3F2-AD81-443F-9233-3AB1B89AE9CC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260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Istnieje konieczność określenia limitu na wypłaty dodatku motywacyjnego – Bieruń = 7%stawki nauczyciela kontraktowego x ilość etatów nauczycieli, Powiat – uchwała zarządu, Imielin – 7% wynagrodzenia zasadniczego, </a:t>
            </a:r>
            <a:r>
              <a:rPr lang="pl-PL" dirty="0" err="1"/>
              <a:t>Krakow</a:t>
            </a:r>
            <a:r>
              <a:rPr lang="pl-PL" dirty="0"/>
              <a:t> – 6% planu wydatków na wynagrodzenia zasadnicze nauczycieli</a:t>
            </a:r>
          </a:p>
          <a:p>
            <a:pPr marL="228600" indent="-228600">
              <a:buAutoNum type="arabicPeriod"/>
            </a:pPr>
            <a:r>
              <a:rPr lang="pl-PL" dirty="0"/>
              <a:t>Tabela prezentuje</a:t>
            </a:r>
          </a:p>
          <a:p>
            <a:pPr marL="228600" indent="-228600">
              <a:buAutoNum type="alphaLcPeriod"/>
            </a:pPr>
            <a:r>
              <a:rPr lang="pl-PL" dirty="0"/>
              <a:t>Ogólną wysokość przeznaczoną z budżetów szkół na wypłaty dodatków motywacyjnych dla nauczycieli w 2018 (dla porównania) i 2019</a:t>
            </a:r>
          </a:p>
          <a:p>
            <a:pPr marL="228600" indent="-228600">
              <a:buAutoNum type="alphaLcPeriod"/>
            </a:pPr>
            <a:r>
              <a:rPr lang="pl-PL" dirty="0"/>
              <a:t>Zatrudnienie w szkołach w przeliczeniu na etaty</a:t>
            </a:r>
          </a:p>
          <a:p>
            <a:pPr marL="228600" indent="-228600">
              <a:buAutoNum type="alphaLcPeriod"/>
            </a:pPr>
            <a:r>
              <a:rPr lang="pl-PL" dirty="0"/>
              <a:t>Określenie puli limitu:</a:t>
            </a:r>
          </a:p>
          <a:p>
            <a:pPr marL="0" indent="0">
              <a:buNone/>
            </a:pPr>
            <a:r>
              <a:rPr lang="pl-PL" dirty="0"/>
              <a:t>	- 1 sposób: z płacy zasadniczej </a:t>
            </a:r>
          </a:p>
          <a:p>
            <a:pPr marL="0" indent="0">
              <a:buNone/>
            </a:pPr>
            <a:r>
              <a:rPr lang="pl-PL" dirty="0"/>
              <a:t>	- 2 sposób: z 7,5% średniego wynagrodzenia dla stażysty, czyli 3045,21zł x 12 miesięcy x ilość etatów x 7,5%</a:t>
            </a:r>
          </a:p>
          <a:p>
            <a:pPr marL="0" indent="0">
              <a:buNone/>
            </a:pPr>
            <a:r>
              <a:rPr lang="pl-PL" dirty="0"/>
              <a:t>d. Średnią wysokość wypłacanych dodatków w poszczególnych placówkach</a:t>
            </a:r>
          </a:p>
          <a:p>
            <a:pPr marL="0" indent="0">
              <a:buNone/>
            </a:pPr>
            <a:r>
              <a:rPr lang="pl-PL" dirty="0"/>
              <a:t>3. Należy podkreślić, że nauczyciel ma przyznawany dodatek motywacyjny bez względu na staż pracy, stopień awansu zawodowego, brane są pod uwagę wypełnianie kryteriów ogólnych (określonych w rozporządzeniu) i  szczegółowych (określonych w uchwale) – może się zdarzyć sytuacja, że nauczyciel kontraktowy dostaje wyższy dodatek motywacyjny niż nauczyciel dyplomowany, ponieważ bardziej spełnia wymogi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   </a:t>
            </a:r>
          </a:p>
          <a:p>
            <a:pPr marL="228600" indent="-228600"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7204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 analizy poprzedniego slajdu wynika, że nie ma koniczności podwyższania wysokości stawek dodatki motywacyjnego, gdyż wykazane średnie dodatki mieszczą się w tych, które obowiązują obecnie.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7543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b="0" dirty="0"/>
              <a:t>Ten rodzaj dodatku jest głównym powodem, dla którego zmieniany jest regulamin wynagradzania nauczycieli – zmiana Karty Nauczyciela wprowadzona a art. 34a </a:t>
            </a:r>
            <a:r>
              <a:rPr lang="pl-PL" b="1" dirty="0"/>
              <a:t>określa minimalną wysokość dodatku </a:t>
            </a:r>
            <a:r>
              <a:rPr lang="pl-PL" b="0" dirty="0"/>
              <a:t>dla nauczyciela pełniącego funkcję wychowawcy klasy, trzeba ustalić jej konkretną wartość</a:t>
            </a:r>
          </a:p>
          <a:p>
            <a:pPr marL="228600" indent="-228600">
              <a:buAutoNum type="arabicPeriod"/>
            </a:pPr>
            <a:r>
              <a:rPr lang="pl-PL" b="0" dirty="0"/>
              <a:t> KN stanowi jedynie o wysokości minimalnego dodatku funkcyjnego dla nauczyciela klasy, brak określenia wysokości tego dodatku w przypadku nauczycieli wychowawców oddziałów przedszkolnych – zadanie rady gminy.</a:t>
            </a:r>
          </a:p>
          <a:p>
            <a:pPr marL="228600" indent="-228600">
              <a:buAutoNum type="arabicPeriod"/>
            </a:pPr>
            <a:r>
              <a:rPr lang="pl-PL" b="0" dirty="0"/>
              <a:t>Katalog osób uprawnionych do otrzymania dodatku funkcyjnego reguluje treść rozporządzenia.</a:t>
            </a:r>
          </a:p>
          <a:p>
            <a:pPr marL="228600" indent="-228600">
              <a:buAutoNum type="arabicPeriod"/>
            </a:pPr>
            <a:r>
              <a:rPr lang="pl-PL" b="0" dirty="0"/>
              <a:t>Nauczyciele uczący w szkołach, a będący wychowawcami otrzymują od początku obowiązywania przepisu dodatek w wysokości 300,00zł brutto/</a:t>
            </a:r>
            <a:r>
              <a:rPr lang="pl-PL" b="0" dirty="0" err="1"/>
              <a:t>mies</a:t>
            </a:r>
            <a:r>
              <a:rPr lang="pl-PL" b="0" dirty="0"/>
              <a:t>, czyli taki jak określa to KN (ustawa to akt wyższy rangą niż regulamin przyjęty uchwałą rady), natomiast wychowawcy grup przedszkolnych otrzymują dodatek funkcyjny w wysokości 100,00zł brutto/</a:t>
            </a:r>
            <a:r>
              <a:rPr lang="pl-PL" b="0" dirty="0" err="1"/>
              <a:t>mies</a:t>
            </a:r>
            <a:r>
              <a:rPr lang="pl-PL" b="0" dirty="0"/>
              <a:t>, czyli tak jak jest to określone w obowiązującym regulaminie wynagradzania </a:t>
            </a:r>
          </a:p>
          <a:p>
            <a:pPr marL="228600" indent="-228600">
              <a:buAutoNum type="arabicPeriod"/>
            </a:pPr>
            <a:r>
              <a:rPr lang="pl-PL" b="0" dirty="0"/>
              <a:t>W przypadku gminy Bojszowy nie ma doradców metodycznych ani nauczycieli-konsultantów – brak konieczności wypłaty tego typu dodatku.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5915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Obecnie stawki dodatku funkcyjnego dla dyrektorów określa Wójt w drodze zarządzenia podejmowanego na dany rok szkolny (regulamin określa dolną granicę)</a:t>
            </a:r>
          </a:p>
          <a:p>
            <a:pPr marL="228600" indent="-228600">
              <a:buAutoNum type="arabicPeriod"/>
            </a:pPr>
            <a:r>
              <a:rPr lang="pl-PL" dirty="0"/>
              <a:t>Rozstrzygnięcia nadzorcze Wojewody wydane dla podjętych przez inne </a:t>
            </a:r>
            <a:r>
              <a:rPr lang="pl-PL" dirty="0" err="1"/>
              <a:t>jst</a:t>
            </a:r>
            <a:r>
              <a:rPr lang="pl-PL" dirty="0"/>
              <a:t> uchwał w kwestii dodatków funkcyjnych dla dyrektorów i wicedyrektorów jednoznacznie wskazują o konieczności takie wprowadzenia zapisów w uchwale, by dodatek funkcyjny był jasno określony, wynikał wprost z treści uchwał (brak możliwości zastosowania „widełek”), by uniknąć subiektywnego dokonania przydziału dodatku przez organ wykonawczy </a:t>
            </a:r>
            <a:r>
              <a:rPr lang="pl-PL" dirty="0" err="1"/>
              <a:t>jst</a:t>
            </a:r>
            <a:endParaRPr lang="pl-PL" dirty="0"/>
          </a:p>
          <a:p>
            <a:pPr marL="228600" indent="-228600">
              <a:buAutoNum type="arabicPeriod"/>
            </a:pPr>
            <a:r>
              <a:rPr lang="pl-PL" dirty="0"/>
              <a:t>Dodatek na tyle konkretnie musi być ustalony, by kandydat ubiegający się o stanowisko dyrektora mógł obliczyć jakie otrzyma wynagrodzenia</a:t>
            </a:r>
          </a:p>
          <a:p>
            <a:pPr marL="228600" indent="-228600">
              <a:buAutoNum type="arabicPeriod"/>
            </a:pPr>
            <a:r>
              <a:rPr lang="pl-PL" dirty="0"/>
              <a:t>Analiza tabeli</a:t>
            </a:r>
          </a:p>
          <a:p>
            <a:pPr marL="228600" indent="-228600">
              <a:buAutoNum type="alphaLcPeriod"/>
            </a:pPr>
            <a:r>
              <a:rPr lang="pl-PL" dirty="0"/>
              <a:t>Do tej pory określona najniższa stawka – teraz w zależności od ilości prowadzonych oddziałów przyznawana jest konkretna stawka, która została uzgodniona ze związkami zawodowymi.</a:t>
            </a:r>
          </a:p>
          <a:p>
            <a:pPr marL="228600" indent="-228600">
              <a:buAutoNum type="alphaLcPeriod"/>
            </a:pPr>
            <a:r>
              <a:rPr lang="pl-PL" dirty="0"/>
              <a:t>Obecne stawki dla dyrektorów szkół:</a:t>
            </a:r>
          </a:p>
          <a:p>
            <a:pPr marL="0" indent="0">
              <a:buNone/>
            </a:pPr>
            <a:r>
              <a:rPr lang="pl-PL" dirty="0"/>
              <a:t>	- SP Bojszowy 1.550,00zł (w porównaniu z projektem regulaminu + 300zł, ma 2 zastępców)</a:t>
            </a:r>
          </a:p>
          <a:p>
            <a:pPr marL="0" indent="0">
              <a:buNone/>
            </a:pPr>
            <a:r>
              <a:rPr lang="pl-PL" dirty="0"/>
              <a:t>	- GSP Świerczyniec 1.250,00zł (+600zł, 1 zastępca, integracja na każdym poziomie)</a:t>
            </a:r>
          </a:p>
          <a:p>
            <a:pPr marL="0" indent="0">
              <a:buNone/>
            </a:pPr>
            <a:r>
              <a:rPr lang="pl-PL" dirty="0"/>
              <a:t>	- SP Międzyrzecze 800,00zł (+400zł, brak zastępców)</a:t>
            </a:r>
          </a:p>
          <a:p>
            <a:pPr marL="0" indent="0">
              <a:buNone/>
            </a:pPr>
            <a:r>
              <a:rPr lang="pl-PL" dirty="0"/>
              <a:t>	- Przedszkole 1.100,00zł (+300zł, 1 zastępca, oddziały „rozproszone” w Jedlinie, Międzyrzeczu i Świerczyńcu)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153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Ilość oddziałów</a:t>
            </a:r>
          </a:p>
          <a:p>
            <a:pPr marL="228600" indent="-228600">
              <a:buAutoNum type="alphaLcPeriod"/>
            </a:pPr>
            <a:r>
              <a:rPr lang="pl-PL" dirty="0"/>
              <a:t>W GSP Świerczyniec ilość klas integracyjnych = 8</a:t>
            </a:r>
          </a:p>
          <a:p>
            <a:pPr marL="228600" indent="-228600">
              <a:buAutoNum type="alphaLcPeriod"/>
            </a:pPr>
            <a:r>
              <a:rPr lang="pl-PL" dirty="0"/>
              <a:t>W ramach SP Bojszowy 3 oddziały stanowią oddziały przedszkolne dla 6-latków.</a:t>
            </a:r>
          </a:p>
          <a:p>
            <a:pPr marL="228600" indent="-228600">
              <a:buAutoNum type="alphaLcPeriod"/>
            </a:pPr>
            <a:r>
              <a:rPr lang="pl-PL" dirty="0"/>
              <a:t>W przypadku przedszkola 6 oddziałów stanowią oddziały zamiejscowe – 4 w Świerczyńcu, 1 w Międzyrzeczu, 1 w Jedlinie</a:t>
            </a:r>
          </a:p>
          <a:p>
            <a:pPr marL="0" indent="0">
              <a:buNone/>
            </a:pPr>
            <a:r>
              <a:rPr lang="pl-PL" dirty="0"/>
              <a:t>2. Zatrudnienie w szkołach</a:t>
            </a:r>
          </a:p>
          <a:p>
            <a:pPr marL="0" indent="0">
              <a:buNone/>
            </a:pPr>
            <a:r>
              <a:rPr lang="pl-PL" dirty="0"/>
              <a:t>a. W SP Bojszowy duży wskaźnik zatrudnienia pracowników niepedagogicznych podyktowany jest koniecznością zatrudnienia osób na hali sportowej.</a:t>
            </a:r>
          </a:p>
          <a:p>
            <a:pPr marL="0" indent="0">
              <a:buNone/>
            </a:pPr>
            <a:r>
              <a:rPr lang="pl-PL" dirty="0"/>
              <a:t>3. Ilość wicedyrektorów</a:t>
            </a:r>
          </a:p>
          <a:p>
            <a:pPr marL="228600" indent="-228600">
              <a:buAutoNum type="alphaLcPeriod"/>
            </a:pPr>
            <a:r>
              <a:rPr lang="pl-PL" dirty="0"/>
              <a:t>Konieczność powołania na stanowisko wicedyrektora określa ustawa – gdy placówka prowadzi co najmniej 12 oddziałów, zatrudnienie większej ilości wicedyrektorów to „dobra wola” organu prowadzącego, w przypadku SPB szkoła wnioskowała o powołanie II wicedyrektora od 1.09.2019r. (bezterminowo), zgoda organu prowadzącego jest terminowa 1.09.2019 – 31.08.2020</a:t>
            </a:r>
          </a:p>
          <a:p>
            <a:pPr marL="228600" indent="-228600">
              <a:buAutoNum type="alphaLcPeriod"/>
            </a:pPr>
            <a:r>
              <a:rPr lang="pl-PL" dirty="0"/>
              <a:t>Wicedyrektorom przysługuje tzw. obniżka tygodniowego wymiaru zajęć w związku z pełnioną funkcją, co roku określany w formie uchwały. Obniżka godzin przyznawana jest również dyrektorom, w roku szkolnym 2019/2020:</a:t>
            </a:r>
          </a:p>
          <a:p>
            <a:pPr marL="0" indent="0">
              <a:buNone/>
            </a:pPr>
            <a:r>
              <a:rPr lang="pl-PL" dirty="0"/>
              <a:t>	- SPM =15H</a:t>
            </a:r>
          </a:p>
          <a:p>
            <a:pPr marL="0" indent="0">
              <a:buNone/>
            </a:pPr>
            <a:r>
              <a:rPr lang="pl-PL" dirty="0"/>
              <a:t>	- GSP =17H</a:t>
            </a:r>
          </a:p>
          <a:p>
            <a:pPr marL="0" indent="0">
              <a:buNone/>
            </a:pPr>
            <a:r>
              <a:rPr lang="pl-PL" dirty="0"/>
              <a:t>	- SPB =17H</a:t>
            </a:r>
          </a:p>
          <a:p>
            <a:pPr marL="228600" indent="-228600"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2159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Nauczyciele wychowawcy </a:t>
            </a:r>
            <a:r>
              <a:rPr lang="pl-PL" dirty="0" err="1"/>
              <a:t>sp</a:t>
            </a:r>
            <a:r>
              <a:rPr lang="pl-PL" dirty="0"/>
              <a:t> – minimalna stawka określona w art. 34a KN, </a:t>
            </a:r>
          </a:p>
          <a:p>
            <a:pPr marL="228600" indent="-228600">
              <a:buAutoNum type="arabicPeriod"/>
            </a:pPr>
            <a:r>
              <a:rPr lang="pl-PL" dirty="0"/>
              <a:t>Nauczyciele wychowawcy przedszkola – 300zł = jednakowo doceniani</a:t>
            </a:r>
          </a:p>
          <a:p>
            <a:pPr marL="228600" indent="-228600">
              <a:buAutoNum type="arabicPeriod"/>
            </a:pPr>
            <a:r>
              <a:rPr lang="pl-PL" dirty="0"/>
              <a:t>Opiekun stażu – obecnie dodatek jest wypłacany dla 23 osób, strona związkowa wnioskowała o kwotę 200,00zł (obecnie jest 50zł), gmina zaproponowała kwotę 120,00zł (w tym zakresie brak uzgodnienia ze związkami)</a:t>
            </a:r>
          </a:p>
          <a:p>
            <a:pPr marL="228600" indent="-228600">
              <a:buAutoNum type="arabicPeriod"/>
            </a:pPr>
            <a:r>
              <a:rPr lang="pl-PL" dirty="0"/>
              <a:t>Kalkulacja: </a:t>
            </a:r>
          </a:p>
          <a:p>
            <a:pPr marL="228600" indent="-228600">
              <a:buAutoNum type="alphaLcPeriod"/>
            </a:pPr>
            <a:r>
              <a:rPr lang="pl-PL" dirty="0"/>
              <a:t>23osoby x 120,00zł x 12 </a:t>
            </a:r>
            <a:r>
              <a:rPr lang="pl-PL" dirty="0" err="1"/>
              <a:t>mies</a:t>
            </a:r>
            <a:r>
              <a:rPr lang="pl-PL" dirty="0"/>
              <a:t> = 33.120,00zł</a:t>
            </a:r>
          </a:p>
          <a:p>
            <a:pPr marL="228600" indent="-228600">
              <a:buAutoNum type="alphaLcPeriod"/>
            </a:pPr>
            <a:r>
              <a:rPr lang="pl-PL" dirty="0"/>
              <a:t>23osoby x 200,00zł x 12 </a:t>
            </a:r>
            <a:r>
              <a:rPr lang="pl-PL" dirty="0" err="1"/>
              <a:t>mies</a:t>
            </a:r>
            <a:r>
              <a:rPr lang="pl-PL" dirty="0"/>
              <a:t> = 55.200,00zł</a:t>
            </a:r>
          </a:p>
          <a:p>
            <a:pPr marL="0" indent="0">
              <a:buNone/>
            </a:pPr>
            <a:r>
              <a:rPr lang="pl-PL" dirty="0"/>
              <a:t>Różnica = 22.080,00zł („oszczędności”)</a:t>
            </a:r>
          </a:p>
          <a:p>
            <a:pPr marL="0" indent="0">
              <a:buNone/>
            </a:pPr>
            <a:r>
              <a:rPr lang="pl-PL" dirty="0"/>
              <a:t>5. Obecnie: 23osoby x 50,00zł x 12 </a:t>
            </a:r>
            <a:r>
              <a:rPr lang="pl-PL" dirty="0" err="1"/>
              <a:t>mies</a:t>
            </a:r>
            <a:r>
              <a:rPr lang="pl-PL" dirty="0"/>
              <a:t> = 13.800,00zł =&gt; po zmianie stawki w regulaminie gmina będzie dopłacać jeszcze </a:t>
            </a:r>
            <a:r>
              <a:rPr lang="pl-PL" b="1" dirty="0"/>
              <a:t>19.320,00zł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536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Kolejny dodatek – przytoczyć przykłady wprost z rozporządzenia, komu on przysługuje.</a:t>
            </a:r>
          </a:p>
          <a:p>
            <a:r>
              <a:rPr lang="pl-PL" dirty="0"/>
              <a:t>Obecnie nie jest wypłacany dla nauczycieli zatrudnionych w szkołach prowadzonych przez gminę.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5737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W obecnym regulaminie zapis brzmi, że dodatek jest w wysokości 10%wynagrodzenia zasadniczego – rozstrzygnięcia nadzorcze stanowiły o tym, że jest to pewien sposób dyskryminacja, gdyż nauczyciel stażysta za takie same „trudne” warunki otrzymuje mniejszy dodatek niż nauczyciel dyplomowany, gdyż ma niższe wynagrodzenie zasadnicze.</a:t>
            </a:r>
          </a:p>
          <a:p>
            <a:pPr marL="228600" indent="-228600">
              <a:buAutoNum type="arabicPeriod"/>
            </a:pPr>
            <a:r>
              <a:rPr lang="pl-PL" dirty="0"/>
              <a:t>Gmina zaproponowała dodatek w wysokości 10% stawki dla stażysty (3,70zł), strona związkowa 10% stawki dyplomowanego (5,08zł) – w tej kwestii też nie doszło do uzgodnienia (zawarte w protokole rozbieżności)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8641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Minimalne wynagrodzenie brutto (określone w wynagrodzeniu) oraz wszystkie dodatki wypłacaną są nauczycielowi „z góry” na początku miesiąca, w zależności od pensum. Natomiast na ostatni dzień miesiąca nauczyciele otrzymują wypłatę za godziny ponadwymiarowe i godziny doraźnych zastępstw „z dołu”</a:t>
            </a:r>
          </a:p>
          <a:p>
            <a:pPr marL="228600" indent="-228600">
              <a:buAutoNum type="arabicPeriod"/>
            </a:pPr>
            <a:r>
              <a:rPr lang="pl-PL" dirty="0"/>
              <a:t>Pensum:</a:t>
            </a:r>
          </a:p>
          <a:p>
            <a:pPr marL="228600" indent="-228600">
              <a:buAutoNum type="alphaLcPeriod"/>
            </a:pPr>
            <a:r>
              <a:rPr lang="pl-PL" dirty="0"/>
              <a:t>18h – „zwykły” nauczyciel (j. polski, matematyka, plastyka, </a:t>
            </a:r>
            <a:r>
              <a:rPr lang="pl-PL" dirty="0" err="1"/>
              <a:t>wf</a:t>
            </a:r>
            <a:r>
              <a:rPr lang="pl-PL" dirty="0"/>
              <a:t>, religia)</a:t>
            </a:r>
          </a:p>
          <a:p>
            <a:pPr marL="228600" indent="-228600">
              <a:buAutoNum type="alphaLcPeriod"/>
            </a:pPr>
            <a:r>
              <a:rPr lang="pl-PL" dirty="0"/>
              <a:t>20h – nauczyciel wspomagający kształcenie integracyjne</a:t>
            </a:r>
          </a:p>
          <a:p>
            <a:pPr marL="228600" indent="-228600">
              <a:buAutoNum type="alphaLcPeriod"/>
            </a:pPr>
            <a:r>
              <a:rPr lang="pl-PL" dirty="0"/>
              <a:t>22h – pedagog, logopeda, psycholog, doradca zawodowy oraz nauczyciel w przedszkolu w grupie gdzie uczą się 6-latki</a:t>
            </a:r>
          </a:p>
          <a:p>
            <a:pPr marL="228600" indent="-228600">
              <a:buAutoNum type="alphaLcPeriod"/>
            </a:pPr>
            <a:r>
              <a:rPr lang="pl-PL" dirty="0"/>
              <a:t>25h – nauczyciel przedszkola (grupy bez 6-latków)</a:t>
            </a:r>
          </a:p>
          <a:p>
            <a:pPr marL="228600" indent="-228600">
              <a:buAutoNum type="alphaLcPeriod"/>
            </a:pPr>
            <a:r>
              <a:rPr lang="pl-PL" dirty="0"/>
              <a:t>30h – bibliotekarz</a:t>
            </a:r>
          </a:p>
          <a:p>
            <a:pPr marL="0" indent="0">
              <a:buNone/>
            </a:pPr>
            <a:r>
              <a:rPr lang="pl-PL" dirty="0"/>
              <a:t>2. Za każdą dodatkową godzinę powyżej pensum nauczyciel ma wypłacane kwoty (tabela) zgodnie z jego awansem zawodowym</a:t>
            </a:r>
          </a:p>
          <a:p>
            <a:pPr marL="0" indent="0">
              <a:buNone/>
            </a:pPr>
            <a:r>
              <a:rPr lang="pl-PL" dirty="0"/>
              <a:t>3. Maksymalna ilość godzin ponadwymiarowych nie może być większa niż połowa pensum tzn. nauczyciel z pensum 18h może mieć maksymalnie 18h:2=9h ponadwymiarowych, 20h pensum- 10h ponadwymiarowych itd.</a:t>
            </a:r>
          </a:p>
          <a:p>
            <a:pPr marL="0" indent="0">
              <a:buNone/>
            </a:pPr>
            <a:r>
              <a:rPr lang="pl-PL" dirty="0"/>
              <a:t>4. Zgodnie z zapisami KN osoby na stanowiskach kierowniczych (dyrektorzy, wicedyrektorzy) nie mogą mieć godzin ponadwymiarowych: art. 42 ust. </a:t>
            </a:r>
            <a:r>
              <a:rPr lang="pl-PL" dirty="0">
                <a:effectLst/>
              </a:rPr>
              <a:t>6a. KN:  Dyrektorowi i wicedyrektorowi szkoły oraz innym nauczycielom, o których mowa w ust. 6, </a:t>
            </a:r>
            <a:r>
              <a:rPr lang="pl-PL" b="1" dirty="0">
                <a:effectLst/>
              </a:rPr>
              <a:t>korzystającym z obniżonego </a:t>
            </a:r>
            <a:r>
              <a:rPr lang="pl-PL" dirty="0">
                <a:effectLst/>
              </a:rPr>
              <a:t>tygodniowego obowiązkowego wymiaru godzin zajęć, </a:t>
            </a:r>
            <a:r>
              <a:rPr lang="pl-PL" b="1" dirty="0">
                <a:effectLst/>
              </a:rPr>
              <a:t>nie przydziela się godzin ponadwymiarowych</a:t>
            </a:r>
            <a:r>
              <a:rPr lang="pl-PL" dirty="0">
                <a:effectLst/>
              </a:rPr>
              <a:t>, </a:t>
            </a:r>
            <a:r>
              <a:rPr lang="pl-PL" u="sng" dirty="0">
                <a:effectLst/>
              </a:rPr>
              <a:t>chyba że jest to konieczne dla zapewnienia realizacji ramowego planu nauczania </a:t>
            </a:r>
            <a:r>
              <a:rPr lang="pl-PL" dirty="0">
                <a:effectLst/>
              </a:rPr>
              <a:t>w jednym oddziale, a za zgodą organu prowadzącego szkołę także gdy jest to konieczne dla zapewnienia realizacji ramowego planu nauczania w więcej niż jednym oddziale. </a:t>
            </a:r>
          </a:p>
          <a:p>
            <a:pPr marL="0" indent="0">
              <a:buNone/>
            </a:pPr>
            <a:r>
              <a:rPr lang="pl-PL" dirty="0">
                <a:effectLst/>
              </a:rPr>
              <a:t>Obecnie 1 godzinę ponadwymiarową ma przydzielone dyrektor GSP.</a:t>
            </a:r>
          </a:p>
          <a:p>
            <a:pPr marL="0" indent="0">
              <a:buNone/>
            </a:pPr>
            <a:r>
              <a:rPr lang="pl-PL" dirty="0">
                <a:effectLst/>
              </a:rPr>
              <a:t>5. Godziny ponadwymiarowe wynikają bezpośrednio z arkusza organizacyjnego</a:t>
            </a:r>
          </a:p>
          <a:p>
            <a:pPr marL="0" indent="0">
              <a:buNone/>
            </a:pPr>
            <a:r>
              <a:rPr lang="pl-PL" dirty="0">
                <a:effectLst/>
              </a:rPr>
              <a:t>6. Jak są obliczane te stawki -przykłady:</a:t>
            </a:r>
          </a:p>
          <a:p>
            <a:pPr marL="228600" indent="-228600">
              <a:buAutoNum type="alphaLcPeriod"/>
            </a:pPr>
            <a:r>
              <a:rPr lang="pl-PL" dirty="0">
                <a:effectLst/>
              </a:rPr>
              <a:t>Dla stażysty, pensum 18h = 18 x 4,16=74,88 (75), czyli 2782,00zł:75=37,09zł</a:t>
            </a:r>
          </a:p>
          <a:p>
            <a:pPr marL="228600" indent="-228600">
              <a:buAutoNum type="alphaLcPeriod"/>
            </a:pPr>
            <a:r>
              <a:rPr lang="pl-PL" dirty="0">
                <a:effectLst/>
              </a:rPr>
              <a:t>Dla kontraktowego, pensum 20h = 20 x 4,16= 83, czyli 2862,00zł:83=34,48zł.</a:t>
            </a:r>
          </a:p>
          <a:p>
            <a:pPr marL="0" indent="0">
              <a:buNone/>
            </a:pPr>
            <a:r>
              <a:rPr lang="pl-PL" dirty="0">
                <a:effectLst/>
              </a:rPr>
              <a:t>7. Godziny doraźnych zastępstw = NIEWIADOMA, zależ tu czy nauczyciel chorował, czy zastępował nauczyciela, który był na zwolnieniu lekarskim/wycieczce itp.</a:t>
            </a:r>
          </a:p>
          <a:p>
            <a:pPr marL="228600" indent="-228600"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7808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Fundusz nagród stanowi odpis od zaplanowanego na danych rok poziomu na wynagrodzenia nauczycieli</a:t>
            </a:r>
          </a:p>
          <a:p>
            <a:pPr marL="228600" indent="-228600">
              <a:buAutoNum type="arabicPeriod"/>
            </a:pPr>
            <a:r>
              <a:rPr lang="pl-PL" dirty="0"/>
              <a:t>Do tej pory wynosi ono 1,5%, w projekcie przedstawionym radnym w grudniu i przekazanym do uzgodnienia związkom było 1%, w wyniku przeprowadzonych rozmów z organizacjami związkowymi określono go do wysokości 1,2%.</a:t>
            </a:r>
          </a:p>
          <a:p>
            <a:pPr marL="228600" indent="-228600">
              <a:buAutoNum type="arabicPeriod"/>
            </a:pPr>
            <a:r>
              <a:rPr lang="pl-PL" dirty="0"/>
              <a:t>W regulaminie określono również wysokość nagrody wójta/dyrektora – każdego roku inna, gdyż inny odpis na fundusz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03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1. Na wynagrodzenie nauczycieli składa się kilka elementów (1 - 4), część z nich określona jest przepisami prawa stanowionego przez rząd (1- rozporządzenie), część z nich przez jednostki samorządu terytorialnego  (2 – dodatki: motywacyjny, funkcyjny, za warunki pracy)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1802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Porównanie 2 ostatnich lat – </a:t>
            </a:r>
            <a:r>
              <a:rPr lang="pl-PL" u="sng" dirty="0"/>
              <a:t>wysokość odpisu 1,5% </a:t>
            </a:r>
          </a:p>
          <a:p>
            <a:pPr marL="228600" indent="-228600">
              <a:buAutoNum type="arabicPeriod"/>
            </a:pPr>
            <a:r>
              <a:rPr lang="pl-PL" u="sng" dirty="0"/>
              <a:t>W przypadku GSP Świerczyniec Dyrektor zdecydowała się wypłacić niższą wysokość nagród (400,00zl) dla większej ilości nauczycieli (7 osób)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91800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Jednorazowa wypłata przekazywana do końca września danego roku.</a:t>
            </a:r>
          </a:p>
          <a:p>
            <a:pPr marL="228600" indent="-228600">
              <a:buAutoNum type="arabicPeriod"/>
            </a:pPr>
            <a:r>
              <a:rPr lang="pl-PL" dirty="0"/>
              <a:t>Nie jest wliczany do średnich wynagrodzeń nauczycielskich.</a:t>
            </a:r>
          </a:p>
          <a:p>
            <a:pPr marL="228600" indent="-228600">
              <a:buAutoNum type="arabicPeriod"/>
            </a:pPr>
            <a:r>
              <a:rPr lang="pl-PL" dirty="0"/>
              <a:t>W roku w kryteriach podziału 0,4% rezerwy subwencji oświatowej można było się ubiegać o środki, które zostały wypłacone dla stażystów, wnioskowano o środki  - otrzymano: …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5221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Nie stanowi świadczenia wliczanego do średniej wynagrodzeń.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57890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Dodatek za wysługę otrzyma rozpoczynając 4 rok pracy</a:t>
            </a:r>
          </a:p>
          <a:p>
            <a:pPr marL="228600" indent="-228600">
              <a:buAutoNum type="arabicPeriod"/>
            </a:pPr>
            <a:r>
              <a:rPr lang="pl-PL" dirty="0"/>
              <a:t>Dodatek motywacyjny otrzyma po przepracowaniu co najmniej 6 miesięcy</a:t>
            </a:r>
          </a:p>
          <a:p>
            <a:pPr marL="228600" indent="-228600">
              <a:buAutoNum type="arabicPeriod"/>
            </a:pPr>
            <a:r>
              <a:rPr lang="pl-PL" dirty="0"/>
              <a:t>Z reguły nauczyciele stażyści nie otrzymują funkcyjnego za wychowawstwo, gdyż dopiero muszą uzyskać jakieś doświadczenie zawodowe, by móc objąć funkcję wychowawcy.</a:t>
            </a:r>
          </a:p>
          <a:p>
            <a:pPr marL="228600" indent="-228600">
              <a:buAutoNum type="arabicPeriod"/>
            </a:pPr>
            <a:r>
              <a:rPr lang="pl-PL" dirty="0"/>
              <a:t>Dodatek dla stażysty – jednorazowo 1.000,00zł.</a:t>
            </a:r>
          </a:p>
          <a:p>
            <a:pPr marL="0" indent="0">
              <a:buNone/>
            </a:pPr>
            <a:endParaRPr lang="pl-PL" dirty="0"/>
          </a:p>
          <a:p>
            <a:pPr marL="228600" indent="-228600"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9691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+ część z nich może otrzymywać 120,00zł za funkcję opiekuna stażu (23 osoby)</a:t>
            </a:r>
          </a:p>
          <a:p>
            <a:pPr marL="228600" indent="-228600">
              <a:buAutoNum type="arabicPeriod"/>
            </a:pPr>
            <a:r>
              <a:rPr lang="pl-PL" dirty="0"/>
              <a:t>Jeżeli chodzi o kwestę nagród i </a:t>
            </a:r>
            <a:r>
              <a:rPr lang="pl-PL" u="sng" dirty="0"/>
              <a:t>innych świadczeń</a:t>
            </a:r>
            <a:r>
              <a:rPr lang="pl-PL" dirty="0"/>
              <a:t>: </a:t>
            </a:r>
          </a:p>
          <a:p>
            <a:pPr marL="228600" indent="-228600">
              <a:buAutoNum type="alphaLcPeriod"/>
            </a:pPr>
            <a:r>
              <a:rPr lang="pl-PL" dirty="0"/>
              <a:t>„trzynasta pensja”</a:t>
            </a:r>
          </a:p>
          <a:p>
            <a:pPr marL="228600" indent="-228600">
              <a:buAutoNum type="alphaLcPeriod"/>
            </a:pPr>
            <a:r>
              <a:rPr lang="pl-PL" dirty="0"/>
              <a:t>nagroda jubileuszowa</a:t>
            </a:r>
          </a:p>
          <a:p>
            <a:pPr marL="228600" indent="-228600">
              <a:buAutoNum type="alphaLcPeriod"/>
            </a:pPr>
            <a:r>
              <a:rPr lang="pl-PL" dirty="0"/>
              <a:t>odprawa</a:t>
            </a:r>
          </a:p>
          <a:p>
            <a:pPr marL="228600" indent="-228600">
              <a:buAutoNum type="alphaL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21098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4701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Obowiązek analizowania średnich wynika z KN </a:t>
            </a:r>
          </a:p>
          <a:p>
            <a:pPr marL="228600" indent="-228600">
              <a:buAutoNum type="arabicPeriod"/>
            </a:pPr>
            <a:r>
              <a:rPr lang="pl-PL" dirty="0"/>
              <a:t>Przekazywane do RIO, związków zawodowych, rady gminy, szkół</a:t>
            </a:r>
          </a:p>
          <a:p>
            <a:pPr marL="228600" indent="-228600">
              <a:buAutoNum type="arabicPeriod"/>
            </a:pPr>
            <a:r>
              <a:rPr lang="pl-PL" dirty="0"/>
              <a:t>Przyjmuje się, że średnie wynagrodzenia są osiągane gdy nauczyciel (pensum 18h) ma przydzielonych ok 2h ponadwymiarowych</a:t>
            </a:r>
          </a:p>
          <a:p>
            <a:pPr marL="228600" indent="-228600">
              <a:buAutoNum type="arabicPeriod"/>
            </a:pPr>
            <a:r>
              <a:rPr lang="pl-PL" dirty="0"/>
              <a:t>W przypadku braku osiągnięcia „średnich” – konieczność wyrównania na poszczególnym stopniu awansu (tam gdzie „brakuje”) i wypłata 14 pensji – w </a:t>
            </a:r>
            <a:r>
              <a:rPr lang="pl-PL"/>
              <a:t>gminie jeszcze się to nie zdarzyło </a:t>
            </a:r>
            <a:endParaRPr lang="pl-PL" dirty="0"/>
          </a:p>
          <a:p>
            <a:pPr marL="228600" indent="-228600"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61888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8795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Rozporządzenie </a:t>
            </a:r>
            <a:r>
              <a:rPr lang="pl-PL" dirty="0" err="1"/>
              <a:t>MENiS</a:t>
            </a:r>
            <a:r>
              <a:rPr lang="pl-PL" dirty="0"/>
              <a:t> jest „stare”, jednak na przestrzeni lat było wielokrotnie zmieniane – zwłaszcza jeżeli chodzi o załącznik, który określa minimalne wynagrodzenia</a:t>
            </a:r>
          </a:p>
          <a:p>
            <a:pPr marL="228600" indent="-228600">
              <a:buAutoNum type="arabicPeriod"/>
            </a:pPr>
            <a:r>
              <a:rPr lang="pl-PL" dirty="0"/>
              <a:t>Ostatnia zmiana jest z grudnia 2019 roku z mocą obowiązującą od 1 stycznia 2020 roku – związane jest to ze wzrostem minimalnego wynagrodzenia do 2600,00zł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1304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W placówkach oświatowych prowadzonych przez Gminę Bojszowy najwięcej nauczycieli z tytułem zawodowym magistra z przygotowaniem pedagogicznym.</a:t>
            </a:r>
          </a:p>
          <a:p>
            <a:pPr marL="0" indent="0">
              <a:buNone/>
            </a:pPr>
            <a:r>
              <a:rPr lang="pl-PL" dirty="0"/>
              <a:t>Raport o stanie realizacji zadań oświatowych, który był przedstawiany radym na komisji oświaty w listopadzie 2019 przedstawiono następujące dane:</a:t>
            </a:r>
          </a:p>
          <a:p>
            <a:pPr marL="228600" indent="-228600">
              <a:buAutoNum type="alphaLcPeriod"/>
            </a:pPr>
            <a:r>
              <a:rPr lang="pl-PL" dirty="0"/>
              <a:t>Wyższe magisterskie z przygotowaniem pedagogicznym = 133 osoby</a:t>
            </a:r>
          </a:p>
          <a:p>
            <a:pPr marL="228600" indent="-228600">
              <a:buAutoNum type="alphaLcPeriod"/>
            </a:pPr>
            <a:r>
              <a:rPr lang="pl-PL" dirty="0"/>
              <a:t>Licencjat/inżynierskie z przygotowaniem pedagogicznym = 2 osoby</a:t>
            </a:r>
          </a:p>
          <a:p>
            <a:pPr marL="228600" indent="-228600">
              <a:buAutoNum type="alphaLcPeriod"/>
            </a:pPr>
            <a:r>
              <a:rPr lang="pl-PL" dirty="0"/>
              <a:t>Dyplom ukończenia kolegium nauczycielskiego = 1 osoba</a:t>
            </a:r>
          </a:p>
          <a:p>
            <a:pPr marL="0" indent="0">
              <a:buNone/>
            </a:pPr>
            <a:r>
              <a:rPr lang="pl-PL" dirty="0"/>
              <a:t>2. Zatrudnienie ze względu na stopnie awansu zawodowego:</a:t>
            </a:r>
          </a:p>
          <a:p>
            <a:pPr marL="228600" indent="-228600">
              <a:buAutoNum type="alphaLcPeriod"/>
            </a:pPr>
            <a:r>
              <a:rPr lang="pl-PL" dirty="0"/>
              <a:t>Stażyści = 1,48% (2 osoby)</a:t>
            </a:r>
          </a:p>
          <a:p>
            <a:pPr marL="228600" indent="-228600">
              <a:buAutoNum type="alphaLcPeriod"/>
            </a:pPr>
            <a:r>
              <a:rPr lang="pl-PL" dirty="0"/>
              <a:t>Kontraktowi = 12,59% (17 osoby)</a:t>
            </a:r>
          </a:p>
          <a:p>
            <a:pPr marL="228600" indent="-228600">
              <a:buAutoNum type="alphaLcPeriod"/>
            </a:pPr>
            <a:r>
              <a:rPr lang="pl-PL" dirty="0"/>
              <a:t>Mianowani = 10,37% (14 osób)</a:t>
            </a:r>
          </a:p>
          <a:p>
            <a:pPr marL="228600" indent="-228600">
              <a:buAutoNum type="alphaLcPeriod"/>
            </a:pPr>
            <a:r>
              <a:rPr lang="pl-PL" dirty="0"/>
              <a:t>Dyplomowani = 75,56% (102 osoby)</a:t>
            </a:r>
          </a:p>
          <a:p>
            <a:pPr marL="0" indent="0">
              <a:buNone/>
            </a:pPr>
            <a:r>
              <a:rPr lang="pl-PL" dirty="0"/>
              <a:t>Najwięcej jest nauczycieli dyplomowanych z przygotowaniem pedagogicznym. </a:t>
            </a:r>
          </a:p>
          <a:p>
            <a:pPr marL="0" indent="0">
              <a:buNone/>
            </a:pPr>
            <a:r>
              <a:rPr lang="pl-PL" dirty="0"/>
              <a:t>3. Awans zawodowy nauczyciela od stażysty do dyplomowanego trwa 10 lat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1336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1. Wykres przedstawia jak w latach 2015 – 2019 zmieniała się treść załącznika do rozporządzenia </a:t>
            </a:r>
            <a:r>
              <a:rPr lang="pl-PL" dirty="0" err="1"/>
              <a:t>MENiS</a:t>
            </a:r>
            <a:r>
              <a:rPr lang="pl-PL" dirty="0"/>
              <a:t> z 2005 roku, która określa minimalne zasadnicze wynagrodzenie brutto.</a:t>
            </a:r>
          </a:p>
          <a:p>
            <a:r>
              <a:rPr lang="pl-PL" dirty="0"/>
              <a:t>W podanym okresie wzrost wynagrodzenia (brutto) na poszczególnych stopnia awansu zawodowego przestawia się następująco:</a:t>
            </a:r>
          </a:p>
          <a:p>
            <a:pPr marL="228600" indent="-228600">
              <a:buAutoNum type="alphaLcPeriod"/>
            </a:pPr>
            <a:r>
              <a:rPr lang="pl-PL" dirty="0"/>
              <a:t>+517,00zł</a:t>
            </a:r>
          </a:p>
          <a:p>
            <a:pPr marL="228600" indent="-228600">
              <a:buAutoNum type="alphaLcPeriod"/>
            </a:pPr>
            <a:r>
              <a:rPr lang="pl-PL" dirty="0"/>
              <a:t>+531,00zł</a:t>
            </a:r>
          </a:p>
          <a:p>
            <a:pPr marL="228600" indent="-228600">
              <a:buAutoNum type="alphaLcPeriod"/>
            </a:pPr>
            <a:r>
              <a:rPr lang="pl-PL" dirty="0"/>
              <a:t>+603,00zł</a:t>
            </a:r>
          </a:p>
          <a:p>
            <a:pPr marL="228600" indent="-228600">
              <a:buAutoNum type="alphaLcPeriod"/>
            </a:pPr>
            <a:r>
              <a:rPr lang="pl-PL" dirty="0"/>
              <a:t>+708,00zł</a:t>
            </a:r>
          </a:p>
          <a:p>
            <a:pPr marL="0" indent="0">
              <a:buNone/>
            </a:pPr>
            <a:r>
              <a:rPr lang="pl-PL" dirty="0"/>
              <a:t>2. Prezydent 19 lutego br. podpisał tzw. ustawę okołobudżetową, zakładającą 6% podwyżkę wynagrodzeń od 1 września br., </a:t>
            </a:r>
            <a:r>
              <a:rPr lang="pl-PL" dirty="0" err="1"/>
              <a:t>tj</a:t>
            </a:r>
            <a:r>
              <a:rPr lang="pl-PL" dirty="0"/>
              <a:t> wzrost zarobków od 166,00zł do 229,00zł (brutto) </a:t>
            </a:r>
          </a:p>
          <a:p>
            <a:pPr marL="228600" indent="-228600">
              <a:buAutoNum type="alphaL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1858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2. Prezydent 19 lutego br. podpisał tzw. ustawę okołobudżetową, zakładającą 6% podwyżkę wynagrodzeń od 1 września br., </a:t>
            </a:r>
            <a:r>
              <a:rPr lang="pl-PL" dirty="0" err="1"/>
              <a:t>tj</a:t>
            </a:r>
            <a:r>
              <a:rPr lang="pl-PL" dirty="0"/>
              <a:t> wzrost zarobków od 166,00zł do 229,00zł (brutto) </a:t>
            </a:r>
          </a:p>
          <a:p>
            <a:pPr marL="228600" indent="-228600">
              <a:buAutoNum type="alphaLcPeriod"/>
            </a:pPr>
            <a:r>
              <a:rPr lang="pl-PL" dirty="0"/>
              <a:t>+166,00zł</a:t>
            </a:r>
          </a:p>
          <a:p>
            <a:pPr marL="228600" indent="-228600">
              <a:buAutoNum type="alphaLcPeriod"/>
            </a:pPr>
            <a:r>
              <a:rPr lang="pl-PL" dirty="0"/>
              <a:t>+171,00zł</a:t>
            </a:r>
          </a:p>
          <a:p>
            <a:pPr marL="228600" indent="-228600">
              <a:buAutoNum type="alphaLcPeriod"/>
            </a:pPr>
            <a:r>
              <a:rPr lang="pl-PL" dirty="0"/>
              <a:t>+195,00zł</a:t>
            </a:r>
          </a:p>
          <a:p>
            <a:pPr marL="228600" indent="-228600">
              <a:buAutoNum type="alphaLcPeriod"/>
            </a:pPr>
            <a:r>
              <a:rPr lang="pl-PL" dirty="0"/>
              <a:t>+229,00zł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9700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Prócz wynagrodzenia zasadniczego, pracownikom „budżetówki”, w tym także nauczycielom przysługuje tzw. dodatek za wysługę lat. W przypadku nauczycieli jest on nieco inaczej doliczany, gdyż przysługuje już od </a:t>
            </a:r>
            <a:r>
              <a:rPr lang="pl-PL" b="1" dirty="0"/>
              <a:t>początku czwartego roku </a:t>
            </a:r>
            <a:r>
              <a:rPr lang="pl-PL" dirty="0"/>
              <a:t>pracy. Pozostałym pracownikom sfery budżetowej jest on doliczany po przepracowaniu </a:t>
            </a:r>
            <a:r>
              <a:rPr lang="pl-PL" b="1" dirty="0"/>
              <a:t>pięciu lat</a:t>
            </a:r>
            <a:r>
              <a:rPr lang="pl-PL" dirty="0"/>
              <a:t>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7316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Rada gminy jako organ stanowiący </a:t>
            </a:r>
            <a:r>
              <a:rPr lang="pl-PL" dirty="0" err="1"/>
              <a:t>jst</a:t>
            </a:r>
            <a:r>
              <a:rPr lang="pl-PL" dirty="0"/>
              <a:t> jest zobligowany do ustalenia zasad przyznawania oraz określenia kwot dodatku motywacyjnego.</a:t>
            </a:r>
          </a:p>
          <a:p>
            <a:pPr marL="228600" indent="-228600">
              <a:buAutoNum type="arabicPeriod"/>
            </a:pPr>
            <a:r>
              <a:rPr lang="pl-PL" dirty="0"/>
              <a:t>Sekretarz Gminy na komisji w grudniu przedstawiła radzie projekt regulaminu wynagradzania, który został przekazany związkom zawodowym zrzeszającym nauczycieli zatrudnionych w szkołach prowadzonych przez gminę (ZNP, Solidarność). </a:t>
            </a:r>
          </a:p>
          <a:p>
            <a:pPr marL="0" indent="0">
              <a:buNone/>
            </a:pPr>
            <a:r>
              <a:rPr lang="pl-PL" dirty="0"/>
              <a:t>      W zakresie przyznania warunków dodatku motywacyjnego strona związkowa wniosła o „kosmetyczne”     zmiany treści tj. wykreślenie par. 6 pkt 6) lit. g: „umiejętność funkcjonowania w realiach gospodarki wolnorynkowej”, gdyż zakres ten mieści się w lit f) warunków „przygotowanie do uczestnictwa w życiu publicznym”.</a:t>
            </a:r>
          </a:p>
          <a:p>
            <a:pPr marL="0" indent="0">
              <a:buNone/>
            </a:pPr>
            <a:r>
              <a:rPr lang="pl-PL" dirty="0"/>
              <a:t>3. Podkreślić: </a:t>
            </a:r>
            <a:r>
              <a:rPr lang="pl-PL" b="1" dirty="0"/>
              <a:t>wicedyrektor = nauczyciel </a:t>
            </a:r>
            <a:r>
              <a:rPr lang="pl-PL" b="0" dirty="0"/>
              <a:t>(nie stawki jak dla dyrektora)</a:t>
            </a: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2202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/>
              <a:t>Rada gminy, prócz warunków musi ustalić wysokość przyznawanego dodatku</a:t>
            </a:r>
          </a:p>
          <a:p>
            <a:pPr marL="228600" indent="-228600">
              <a:buAutoNum type="alphaLcPeriod"/>
            </a:pPr>
            <a:r>
              <a:rPr lang="pl-PL" dirty="0"/>
              <a:t>do tej pory nie było określonej dolnej granicy wysokości dodatku motywacyjnego</a:t>
            </a:r>
          </a:p>
          <a:p>
            <a:pPr marL="228600" indent="-228600">
              <a:buAutoNum type="alphaLcPeriod"/>
            </a:pPr>
            <a:r>
              <a:rPr lang="pl-PL" dirty="0"/>
              <a:t>Z analizy rozstrzygnięć nadzorczych jakie były wydawane do uchwał podejmowanych przez inne </a:t>
            </a:r>
            <a:r>
              <a:rPr lang="pl-PL" dirty="0" err="1"/>
              <a:t>jst</a:t>
            </a:r>
            <a:r>
              <a:rPr lang="pl-PL" dirty="0"/>
              <a:t> wynika, że dolna granica musi być ustalona – dodatek jest obowiązkowym składnikiem wynagrodzenia</a:t>
            </a:r>
          </a:p>
          <a:p>
            <a:pPr marL="228600" indent="-228600">
              <a:buAutoNum type="alphaLcPeriod"/>
            </a:pPr>
            <a:r>
              <a:rPr lang="pl-PL" dirty="0"/>
              <a:t>Średnia wysokość dodatku motywacyjnego = ….?</a:t>
            </a:r>
          </a:p>
          <a:p>
            <a:pPr marL="228600" indent="-228600">
              <a:buAutoNum type="alphaLcPeriod"/>
            </a:pPr>
            <a:r>
              <a:rPr lang="pl-PL" dirty="0"/>
              <a:t>Dodatki motywacyjne dla dyrektorów przyznaje wójt na okres 6 miesięcy = 700,00zł brutto/mies.</a:t>
            </a:r>
          </a:p>
          <a:p>
            <a:pPr marL="228600" indent="-228600">
              <a:buAutoNum type="alphaLcPeriod"/>
            </a:pPr>
            <a:r>
              <a:rPr lang="pl-PL" dirty="0"/>
              <a:t>Analiza tabeli: związki zawodowe zaproponowały zmianę wysokości stawek dodatku motywacyjnego (gmina nie zgodziła się z propozycją zmiany co  zostało zawarte w protokole rozbieżności)</a:t>
            </a:r>
          </a:p>
          <a:p>
            <a:pPr marL="0" indent="0">
              <a:buNone/>
            </a:pPr>
            <a:r>
              <a:rPr lang="pl-PL" dirty="0"/>
              <a:t>   </a:t>
            </a:r>
          </a:p>
          <a:p>
            <a:pPr marL="228600" indent="-228600"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397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256" name="linia" descr="Grafika linii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Dowolny kształt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58" name="Dowolny kształt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59" name="Dowolny kształt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0" name="Dowolny kształt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1" name="Dowolny kształt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2" name="Dowolny kształt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3" name="Dowolny kształt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4" name="Dowolny kształt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5" name="Dowolny kształt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6" name="Dowolny kształt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7" name="Dowolny kształt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8" name="Dowolny kształt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9" name="Dowolny kształt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0" name="Dowolny kształt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1" name="Dowolny kształt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2" name="Dowolny kształt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3" name="Dowolny kształt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4" name="Dowolny kształt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5" name="Dowolny kształt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6" name="Dowolny kształt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7" name="Dowolny kształt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8" name="Dowolny kształt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9" name="Dowolny kształt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0" name="Dowolny kształt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1" name="Dowolny kształt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2" name="Dowolny kształt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3" name="Dowolny kształt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4" name="Dowolny kształt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5" name="Dowolny kształt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6" name="Dowolny kształt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7" name="Dowolny kształt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8" name="Dowolny kształt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9" name="Dowolny kształt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0" name="Dowolny kształt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1" name="Dowolny kształt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2" name="Dowolny kształt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3" name="Dowolny kształt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4" name="Dowolny kształt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5" name="Dowolny kształt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6" name="Dowolny kształt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7" name="Dowolny kształt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8" name="Dowolny kształt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9" name="Dowolny kształt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0" name="Dowolny kształt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1" name="Dowolny kształt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2" name="Dowolny kształt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3" name="Dowolny kształt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4" name="Dowolny kształt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5" name="Dowolny kształt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6" name="Dowolny kształt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7" name="Dowolny kształt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8" name="Dowolny kształt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9" name="Dowolny kształt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0" name="Dowolny kształt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1" name="Dowolny kształt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2" name="Dowolny kształt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3" name="Dowolny kształt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4" name="Dowolny kształt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5" name="Dowolny kształt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6" name="Dowolny kształt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7" name="Dowolny kształt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8" name="Dowolny kształt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9" name="Dowolny kształt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0" name="Dowolny kształt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1" name="Dowolny kształt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2" name="Dowolny kształt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3" name="Dowolny kształt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4" name="Dowolny kształt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5" name="Dowolny kształt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6" name="Dowolny kształt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7" name="Dowolny kształt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8" name="Dowolny kształt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9" name="Dowolny kształt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0" name="Dowolny kształt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1" name="Dowolny kształt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2" name="Dowolny kształt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3" name="Dowolny kształt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4" name="Dowolny kształt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5" name="Dowolny kształt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6" name="Dowolny kształt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7" name="Dowolny kształt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8" name="Dowolny kształt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9" name="Dowolny kształt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0" name="Dowolny kształt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1" name="Dowolny kształt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2" name="Dowolny kształt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3" name="Dowolny kształt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4" name="Dowolny kształt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5" name="Dowolny kształt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6" name="Dowolny kształt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7" name="Dowolny kształt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8" name="Dowolny kształt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9" name="Dowolny kształt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0" name="Dowolny kształt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1" name="Dowolny kształt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2" name="Dowolny kształt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3" name="Dowolny kształt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4" name="Dowolny kształt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5" name="Dowolny kształt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6" name="Dowolny kształt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7" name="Dowolny kształt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8" name="Dowolny kształt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9" name="Dowolny kształt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0" name="Dowolny kształt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1" name="Dowolny kształt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2" name="Dowolny kształt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3" name="Dowolny kształt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4" name="Dowolny kształt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5" name="Dowolny kształt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6" name="Dowolny kształt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7" name="Dowolny kształt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8" name="Dowolny kształt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9" name="Dowolny kształt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0" name="Dowolny kształt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1" name="Dowolny kształt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2" name="Dowolny kształt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3" name="Dowolny kształt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4" name="Dowolny kształt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5" name="Dowolny kształt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6" name="Dowolny kształt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7" name="Dowolny kształt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8" name="Dowolny kształt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9" name="Dowolny kształt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</p:grp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7" name="linia" descr="Grafika lini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Dowolny kształt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9" name="Dowolny kształt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0" name="Dowolny kształt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1" name="Dowolny kształt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2" name="Dowolny kształt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3" name="Dowolny kształt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4" name="Dowolny kształt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5" name="Dowolny kształt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" name="Dowolny kształt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" name="Dowolny kształt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" name="Dowolny kształt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" name="Dowolny kształt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" name="Dowolny kształt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" name="Dowolny kształt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" name="Dowolny kształt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" name="Dowolny kształt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4" name="Dowolny kształt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5" name="Dowolny kształt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6" name="Dowolny kształt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7" name="Dowolny kształt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8" name="Dowolny kształt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9" name="Dowolny kształt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0" name="Dowolny kształt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1" name="Dowolny kształt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2" name="Dowolny kształt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3" name="Dowolny kształt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4" name="Dowolny kształt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5" name="Dowolny kształt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6" name="Dowolny kształt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7" name="Dowolny kształt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8" name="Dowolny kształt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9" name="Dowolny kształt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0" name="Dowolny kształt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1" name="Dowolny kształt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2" name="Dowolny kształt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3" name="Dowolny kształt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4" name="Dowolny kształt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5" name="Dowolny kształt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6" name="Dowolny kształt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7" name="Dowolny kształt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8" name="Dowolny kształt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9" name="Dowolny kształt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0" name="Dowolny kształt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1" name="Dowolny kształt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2" name="Dowolny kształt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3" name="Dowolny kształt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4" name="Dowolny kształt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5" name="Dowolny kształt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6" name="Dowolny kształt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7" name="Dowolny kształt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8" name="Dowolny kształt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9" name="Dowolny kształt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0" name="Dowolny kształt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1" name="Dowolny kształt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2" name="Dowolny kształt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3" name="Dowolny kształt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4" name="Dowolny kształt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5" name="Dowolny kształt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6" name="Dowolny kształt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7" name="Dowolny kształt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8" name="Dowolny kształt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9" name="Dowolny kształt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0" name="Dowolny kształt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1" name="Dowolny kształt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2" name="Dowolny kształt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3" name="Dowolny kształt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4" name="Dowolny kształt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5" name="Dowolny kształt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6" name="Dowolny kształt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7" name="Dowolny kształt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8" name="Dowolny kształt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9" name="Dowolny kształt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80" name="Dowolny kształt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81" name="Dowolny kształt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</p:grp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2790F-42FB-447C-A0FA-BB4DA495FC29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7" name="linia" descr="Grafika linii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Dowolny kształt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9" name="Dowolny kształt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0" name="Dowolny kształt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1" name="Dowolny kształt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2" name="Dowolny kształt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3" name="Dowolny kształt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4" name="Dowolny kształt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5" name="Dowolny kształt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" name="Dowolny kształt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" name="Dowolny kształt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" name="Dowolny kształt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" name="Dowolny kształt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" name="Dowolny kształt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" name="Dowolny kształt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" name="Dowolny kształt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" name="Dowolny kształt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4" name="Dowolny kształt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5" name="Dowolny kształt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6" name="Dowolny kształt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7" name="Dowolny kształt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8" name="Dowolny kształt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9" name="Dowolny kształt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0" name="Dowolny kształt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1" name="Dowolny kształt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2" name="Dowolny kształt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3" name="Dowolny kształt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4" name="Dowolny kształt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5" name="Dowolny kształt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6" name="Dowolny kształt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7" name="Dowolny kształt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8" name="Dowolny kształt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39" name="Dowolny kształt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0" name="Dowolny kształt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1" name="Dowolny kształt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2" name="Dowolny kształt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3" name="Dowolny kształt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4" name="Dowolny kształt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5" name="Dowolny kształt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6" name="Dowolny kształt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7" name="Dowolny kształt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8" name="Dowolny kształt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49" name="Dowolny kształt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0" name="Dowolny kształt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1" name="Dowolny kształt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2" name="Dowolny kształt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3" name="Dowolny kształt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4" name="Dowolny kształt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5" name="Dowolny kształt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6" name="Dowolny kształt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7" name="Dowolny kształt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8" name="Dowolny kształt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59" name="Dowolny kształt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0" name="Dowolny kształt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1" name="Dowolny kształt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2" name="Dowolny kształt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3" name="Dowolny kształt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4" name="Dowolny kształt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5" name="Dowolny kształt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6" name="Dowolny kształt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7" name="Dowolny kształt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8" name="Dowolny kształt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69" name="Dowolny kształt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0" name="Dowolny kształt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1" name="Dowolny kształt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2" name="Dowolny kształt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3" name="Dowolny kształt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4" name="Dowolny kształt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5" name="Dowolny kształt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6" name="Dowolny kształt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7" name="Dowolny kształt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8" name="Dowolny kształt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79" name="Dowolny kształt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80" name="Dowolny kształt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81" name="Dowolny kształt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</p:grp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AA0249-7135-4306-9E8E-3963C8AF18A8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167" name="linia" descr="Grafika lini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Dowolny kształt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9" name="Dowolny kształt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0" name="Dowolny kształt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1" name="Dowolny kształt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2" name="Dowolny kształt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3" name="Dowolny kształt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4" name="Dowolny kształt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5" name="Dowolny kształt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6" name="Dowolny kształt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7" name="Dowolny kształt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8" name="Dowolny kształt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9" name="Dowolny kształt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0" name="Dowolny kształt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1" name="Dowolny kształt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2" name="Dowolny kształt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3" name="Dowolny kształt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4" name="Dowolny kształt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5" name="Dowolny kształt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6" name="Dowolny kształt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7" name="Dowolny kształt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8" name="Dowolny kształt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9" name="Dowolny kształt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0" name="Dowolny kształt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1" name="Dowolny kształt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2" name="Dowolny kształt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3" name="Dowolny kształt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4" name="Dowolny kształt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5" name="Dowolny kształt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6" name="Dowolny kształt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7" name="Dowolny kształt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8" name="Dowolny kształt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9" name="Dowolny kształt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0" name="Dowolny kształt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1" name="Dowolny kształt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2" name="Dowolny kształt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3" name="Dowolny kształt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4" name="Dowolny kształt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5" name="Dowolny kształt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6" name="Dowolny kształt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7" name="Dowolny kształt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8" name="Dowolny kształt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9" name="Dowolny kształt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0" name="Dowolny kształt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1" name="Dowolny kształt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2" name="Dowolny kształt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3" name="Dowolny kształt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4" name="Dowolny kształt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5" name="Dowolny kształt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6" name="Dowolny kształt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7" name="Dowolny kształt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8" name="Dowolny kształt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9" name="Dowolny kształt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0" name="Dowolny kształt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1" name="Dowolny kształt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2" name="Dowolny kształt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3" name="Dowolny kształt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4" name="Dowolny kształt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5" name="Dowolny kształt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6" name="Dowolny kształt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7" name="Dowolny kształt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8" name="Dowolny kształt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9" name="Dowolny kształt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0" name="Dowolny kształt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1" name="Dowolny kształt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2" name="Dowolny kształt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3" name="Dowolny kształt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4" name="Dowolny kształt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5" name="Dowolny kształt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6" name="Dowolny kształt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7" name="Dowolny kształt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8" name="Dowolny kształt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9" name="Dowolny kształt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40" name="Dowolny kształt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41" name="Dowolny kształt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</p:grp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2C426-BE82-4BBF-A7E8-5EBB385F9A51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255" name="linia" descr="Grafika linii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Dowolny kształt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57" name="Dowolny kształt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58" name="Dowolny kształt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59" name="Dowolny kształt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0" name="Dowolny kształt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1" name="Dowolny kształt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2" name="Dowolny kształt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3" name="Dowolny kształt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4" name="Dowolny kształt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5" name="Dowolny kształt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6" name="Dowolny kształt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7" name="Dowolny kształt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8" name="Dowolny kształt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69" name="Dowolny kształt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0" name="Dowolny kształt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1" name="Dowolny kształt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2" name="Dowolny kształt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3" name="Dowolny kształt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4" name="Dowolny kształt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5" name="Dowolny kształt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6" name="Dowolny kształt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7" name="Dowolny kształt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8" name="Dowolny kształt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79" name="Dowolny kształt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0" name="Dowolny kształt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1" name="Dowolny kształt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2" name="Dowolny kształt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3" name="Dowolny kształt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4" name="Dowolny kształt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5" name="Dowolny kształt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6" name="Dowolny kształt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7" name="Dowolny kształt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8" name="Dowolny kształt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89" name="Dowolny kształt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0" name="Dowolny kształt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1" name="Dowolny kształt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2" name="Dowolny kształt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3" name="Dowolny kształt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4" name="Dowolny kształt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5" name="Dowolny kształt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6" name="Dowolny kształt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7" name="Dowolny kształt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8" name="Dowolny kształt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299" name="Dowolny kształt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0" name="Dowolny kształt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1" name="Dowolny kształt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2" name="Dowolny kształt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3" name="Dowolny kształt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4" name="Dowolny kształt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5" name="Dowolny kształt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6" name="Dowolny kształt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7" name="Dowolny kształt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8" name="Dowolny kształt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09" name="Dowolny kształt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0" name="Dowolny kształt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1" name="Dowolny kształt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2" name="Dowolny kształt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3" name="Dowolny kształt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4" name="Dowolny kształt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5" name="Dowolny kształt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6" name="Dowolny kształt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7" name="Dowolny kształt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8" name="Dowolny kształt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19" name="Dowolny kształt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0" name="Dowolny kształt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1" name="Dowolny kształt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2" name="Dowolny kształt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3" name="Dowolny kształt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4" name="Dowolny kształt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5" name="Dowolny kształt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6" name="Dowolny kształt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7" name="Dowolny kształt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8" name="Dowolny kształt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29" name="Dowolny kształt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0" name="Dowolny kształt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1" name="Dowolny kształt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2" name="Dowolny kształt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3" name="Dowolny kształt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4" name="Dowolny kształt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5" name="Dowolny kształt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6" name="Dowolny kształt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7" name="Dowolny kształt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8" name="Dowolny kształt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39" name="Dowolny kształt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0" name="Dowolny kształt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1" name="Dowolny kształt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2" name="Dowolny kształt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3" name="Dowolny kształt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4" name="Dowolny kształt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5" name="Dowolny kształt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6" name="Dowolny kształt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7" name="Dowolny kształt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8" name="Dowolny kształt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49" name="Dowolny kształt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0" name="Dowolny kształt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1" name="Dowolny kształt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2" name="Dowolny kształt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3" name="Dowolny kształt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4" name="Dowolny kształt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5" name="Dowolny kształt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6" name="Dowolny kształt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7" name="Dowolny kształt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8" name="Dowolny kształt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59" name="Dowolny kształt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0" name="Dowolny kształt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1" name="Dowolny kształt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2" name="Dowolny kształt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3" name="Dowolny kształt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4" name="Dowolny kształt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5" name="Dowolny kształt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6" name="Dowolny kształt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7" name="Dowolny kształt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8" name="Dowolny kształt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69" name="Dowolny kształt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0" name="Dowolny kształt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1" name="Dowolny kształt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2" name="Dowolny kształt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3" name="Dowolny kształt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4" name="Dowolny kształt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5" name="Dowolny kształt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6" name="Dowolny kształt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7" name="Dowolny kształt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  <p:sp>
          <p:nvSpPr>
            <p:cNvPr id="378" name="Dowolny kształt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/>
            </a:p>
          </p:txBody>
        </p:sp>
      </p:grp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2CC1AC-2EA9-46A4-979E-0CC91157F751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158" name="linia" descr="Grafika lini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Dowolny kształt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0" name="Dowolny kształt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1" name="Dowolny kształt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2" name="Dowolny kształt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3" name="Dowolny kształt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4" name="Dowolny kształt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5" name="Dowolny kształt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6" name="Dowolny kształt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7" name="Dowolny kształt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8" name="Dowolny kształt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9" name="Dowolny kształt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0" name="Dowolny kształt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1" name="Dowolny kształt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2" name="Dowolny kształt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3" name="Dowolny kształt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4" name="Dowolny kształt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5" name="Dowolny kształt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6" name="Dowolny kształt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7" name="Dowolny kształt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8" name="Dowolny kształt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9" name="Dowolny kształt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0" name="Dowolny kształt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1" name="Dowolny kształt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2" name="Dowolny kształt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3" name="Dowolny kształt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4" name="Dowolny kształt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5" name="Dowolny kształt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6" name="Dowolny kształt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7" name="Dowolny kształt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8" name="Dowolny kształt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9" name="Dowolny kształt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0" name="Dowolny kształt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1" name="Dowolny kształt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2" name="Dowolny kształt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3" name="Dowolny kształt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4" name="Dowolny kształt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5" name="Dowolny kształt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6" name="Dowolny kształt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7" name="Dowolny kształt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8" name="Dowolny kształt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9" name="Dowolny kształt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0" name="Dowolny kształt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1" name="Dowolny kształt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2" name="Dowolny kształt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3" name="Dowolny kształt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4" name="Dowolny kształt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5" name="Dowolny kształt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6" name="Dowolny kształt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7" name="Dowolny kształt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8" name="Dowolny kształt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9" name="Dowolny kształt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0" name="Dowolny kształt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1" name="Dowolny kształt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2" name="Dowolny kształt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3" name="Dowolny kształt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4" name="Dowolny kształt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5" name="Dowolny kształt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6" name="Dowolny kształt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7" name="Dowolny kształt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8" name="Dowolny kształt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9" name="Dowolny kształt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0" name="Dowolny kształt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1" name="Dowolny kształt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2" name="Dowolny kształt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3" name="Dowolny kształt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4" name="Dowolny kształt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5" name="Dowolny kształt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6" name="Dowolny kształt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7" name="Dowolny kształt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8" name="Dowolny kształt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9" name="Dowolny kształt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0" name="Dowolny kształt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1" name="Dowolny kształt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2" name="Dowolny kształt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</p:grp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DCC613-FE3B-4C22-AEEB-28E778C08C0C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160" name="linia" descr="Grafika lini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Dowolny kształt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2" name="Dowolny kształt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3" name="Dowolny kształt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4" name="Dowolny kształt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5" name="Dowolny kształt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6" name="Dowolny kształt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7" name="Dowolny kształt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8" name="Dowolny kształt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9" name="Dowolny kształt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0" name="Dowolny kształt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1" name="Dowolny kształt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2" name="Dowolny kształt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3" name="Dowolny kształt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4" name="Dowolny kształt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5" name="Dowolny kształt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6" name="Dowolny kształt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7" name="Dowolny kształt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8" name="Dowolny kształt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9" name="Dowolny kształt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0" name="Dowolny kształt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1" name="Dowolny kształt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2" name="Dowolny kształt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3" name="Dowolny kształt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4" name="Dowolny kształt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5" name="Dowolny kształt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6" name="Dowolny kształt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7" name="Dowolny kształt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8" name="Dowolny kształt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9" name="Dowolny kształt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0" name="Dowolny kształt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1" name="Dowolny kształt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2" name="Dowolny kształt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3" name="Dowolny kształt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4" name="Dowolny kształt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5" name="Dowolny kształt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6" name="Dowolny kształt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7" name="Dowolny kształt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8" name="Dowolny kształt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9" name="Dowolny kształt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0" name="Dowolny kształt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1" name="Dowolny kształt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2" name="Dowolny kształt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3" name="Dowolny kształt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4" name="Dowolny kształt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5" name="Dowolny kształt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6" name="Dowolny kształt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7" name="Dowolny kształt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8" name="Dowolny kształt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9" name="Dowolny kształt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0" name="Dowolny kształt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1" name="Dowolny kształt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2" name="Dowolny kształt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3" name="Dowolny kształt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4" name="Dowolny kształt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5" name="Dowolny kształt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6" name="Dowolny kształt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7" name="Dowolny kształt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8" name="Dowolny kształt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9" name="Dowolny kształt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0" name="Dowolny kształt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1" name="Dowolny kształt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2" name="Dowolny kształt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3" name="Dowolny kształt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4" name="Dowolny kształt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5" name="Dowolny kształt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6" name="Dowolny kształt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7" name="Dowolny kształt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8" name="Dowolny kształt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9" name="Dowolny kształt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0" name="Dowolny kształt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1" name="Dowolny kształt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2" name="Dowolny kształt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3" name="Dowolny kształt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4" name="Dowolny kształt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</p:grp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5E05A6-FB92-4B93-96E0-66FC69E3DA5C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5" name="Zawartość — symbol zastępczy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156" name="linia" descr="Grafika lini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Dowolny kształt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58" name="Dowolny kształt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59" name="Dowolny kształt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0" name="Dowolny kształt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1" name="Dowolny kształt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2" name="Dowolny kształt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3" name="Dowolny kształt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4" name="Dowolny kształt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5" name="Dowolny kształt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6" name="Dowolny kształt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7" name="Dowolny kształt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8" name="Dowolny kształt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69" name="Dowolny kształt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0" name="Dowolny kształt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1" name="Dowolny kształt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2" name="Dowolny kształt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3" name="Dowolny kształt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4" name="Dowolny kształt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5" name="Dowolny kształt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6" name="Dowolny kształt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7" name="Dowolny kształt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8" name="Dowolny kształt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79" name="Dowolny kształt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0" name="Dowolny kształt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1" name="Dowolny kształt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2" name="Dowolny kształt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3" name="Dowolny kształt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4" name="Dowolny kształt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5" name="Dowolny kształt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6" name="Dowolny kształt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7" name="Dowolny kształt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8" name="Dowolny kształt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89" name="Dowolny kształt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0" name="Dowolny kształt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1" name="Dowolny kształt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2" name="Dowolny kształt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3" name="Dowolny kształt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4" name="Dowolny kształt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5" name="Dowolny kształt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6" name="Dowolny kształt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7" name="Dowolny kształt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8" name="Dowolny kształt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199" name="Dowolny kształt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0" name="Dowolny kształt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1" name="Dowolny kształt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2" name="Dowolny kształt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3" name="Dowolny kształt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4" name="Dowolny kształt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5" name="Dowolny kształt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6" name="Dowolny kształt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7" name="Dowolny kształt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8" name="Dowolny kształt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09" name="Dowolny kształt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0" name="Dowolny kształt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1" name="Dowolny kształt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2" name="Dowolny kształt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3" name="Dowolny kształt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4" name="Dowolny kształt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5" name="Dowolny kształt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6" name="Dowolny kształt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7" name="Dowolny kształt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8" name="Dowolny kształt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19" name="Dowolny kształt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0" name="Dowolny kształt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1" name="Dowolny kształt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2" name="Dowolny kształt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3" name="Dowolny kształt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4" name="Dowolny kształt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5" name="Dowolny kształt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6" name="Dowolny kształt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7" name="Dowolny kształt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8" name="Dowolny kształt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29" name="Dowolny kształt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  <p:sp>
          <p:nvSpPr>
            <p:cNvPr id="230" name="Dowolny kształt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dirty="0">
                <a:ln>
                  <a:noFill/>
                </a:ln>
              </a:endParaRPr>
            </a:p>
          </p:txBody>
        </p:sp>
      </p:grp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3B8107-1558-4355-BD00-7072B82C4D92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692038-42AB-44DB-B19F-A44D13DD4984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grpSp>
        <p:nvGrpSpPr>
          <p:cNvPr id="615" name="ramka" descr="Grafika ramki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Dowolny kształt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Dowolny kształt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Dowolny kształt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Dowolny kształt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Dowolny kształt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Dowolny kształt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Dowolny kształt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Dowolny kształt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Dowolny kształt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Dowolny kształt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Dowolny kształt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Dowolny kształt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Dowolny kształt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Dowolny kształt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Dowolny kształt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Dowolny kształt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Dowolny kształt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Dowolny kształt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Dowolny kształt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Dowolny kształt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Dowolny kształt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Dowolny kształt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Dowolny kształt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Dowolny kształt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Dowolny kształt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Dowolny kształt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Dowolny kształt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Dowolny kształt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Dowolny kształt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Dowolny kształt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Dowolny kształt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Dowolny kształt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Dowolny kształt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Dowolny kształt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Dowolny kształt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Dowolny kształt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Dowolny kształt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Dowolny kształt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Dowolny kształt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Dowolny kształt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Dowolny kształt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Dowolny kształt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Dowolny kształt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Dowolny kształt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Dowolny kształt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Dowolny kształt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Dowolny kształt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Dowolny kształt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Dowolny kształt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Dowolny kształt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Dowolny kształt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Dowolny kształt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Dowolny kształt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Dowolny kształt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Dowolny kształt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Dowolny kształt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Dowolny kształt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Dowolny kształt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Dowolny kształt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Dowolny kształt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Dowolny kształt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Dowolny kształt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Dowolny kształt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Dowolny kształt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Dowolny kształt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Dowolny kształt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Dowolny kształt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Dowolny kształt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Dowolny kształt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Dowolny kształt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Dowolny kształt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Dowolny kształt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Dowolny kształt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Dowolny kształt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Dowolny kształt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Dowolny kształt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Dowolny kształt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Dowolny kształt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Dowolny kształt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Dowolny kształt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Dowolny kształt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Dowolny kształt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Dowolny kształt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Dowolny kształt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Dowolny kształt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Dowolny kształt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Dowolny kształt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Dowolny kształt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Dowolny kształt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Dowolny kształt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Dowolny kształt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Dowolny kształt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Dowolny kształt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Dowolny kształt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Dowolny kształt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Dowolny kształt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Dowolny kształt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Dowolny kształt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Dowolny kształt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Dowolny kształt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Dowolny kształt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Dowolny kształt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Dowolny kształt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Dowolny kształt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Dowolny kształt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Dowolny kształt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Dowolny kształt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Dowolny kształt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Dowolny kształt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Dowolny kształt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Dowolny kształt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Dowolny kształt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Dowolny kształt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Dowolny kształt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Dowolny kształt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Dowolny kształt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Dowolny kształt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Dowolny kształt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Dowolny kształt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Dowolny kształt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Dowolny kształt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Dowolny kształt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Dowolny kształt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Dowolny kształt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Dowolny kształt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Dowolny kształt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Dowolny kształt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Dowolny kształt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Dowolny kształt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Dowolny kształt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Dowolny kształt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Dowolny kształt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Dowolny kształt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Dowolny kształt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Dowolny kształt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Dowolny kształt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Dowolny kształt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Dowolny kształt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Dowolny kształt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Dowolny kształt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Dowolny kształt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Dowolny kształt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Dowolny kształt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Dowolny kształt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Dowolny kształt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Dowolny kształt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Dowolny kształt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Dowolny kształt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Dowolny kształt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Dowolny kształt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Dowolny kształt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Dowolny kształt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Dowolny kształt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Dowolny kształt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Dowolny kształt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Dowolny kształt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Dowolny kształt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Dowolny kształt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Dowolny kształt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Dowolny kształt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Dowolny kształt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Dowolny kształt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Dowolny kształt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Dowolny kształt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Dowolny kształt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Dowolny kształt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Dowolny kształt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Dowolny kształt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Dowolny kształt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Dowolny kształt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Dowolny kształt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Dowolny kształt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Dowolny kształt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Dowolny kształt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Dowolny kształt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Dowolny kształt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Dowolny kształt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Dowolny kształt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Dowolny kształt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Dowolny kształt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Dowolny kształt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Dowolny kształt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Dowolny kształt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Dowolny kształt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Dowolny kształt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Dowolny kształt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Dowolny kształt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Dowolny kształt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Dowolny kształt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Dowolny kształt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Dowolny kształt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Dowolny kształt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Dowolny kształt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Dowolny kształt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Dowolny kształt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Dowolny kształt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Dowolny kształt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Dowolny kształt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Dowolny kształt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Dowolny kształt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Dowolny kształt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Dowolny kształt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Dowolny kształt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Dowolny kształt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Dowolny kształt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Dowolny kształt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Dowolny kształt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Dowolny kształt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Dowolny kształt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Dowolny kształt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Dowolny kształt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Dowolny kształt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Dowolny kształt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Dowolny kształt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Dowolny kształt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Dowolny kształt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Dowolny kształt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Dowolny kształt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Dowolny kształt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Dowolny kształt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Dowolny kształt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Dowolny kształt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Dowolny kształt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Dowolny kształt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Dowolny kształt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Dowolny kształt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Dowolny kształt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Dowolny kształt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Dowolny kształt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Dowolny kształt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Dowolny kształt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Dowolny kształt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Dowolny kształt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Dowolny kształt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Dowolny kształt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Dowolny kształt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Dowolny kształt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Dowolny kształt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Dowolny kształt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Dowolny kształt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Dowolny kształt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Dowolny kształt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Dowolny kształt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Dowolny kształt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Dowolny kształt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Dowolny kształt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Dowolny kształt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Dowolny kształt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Dowolny kształt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Dowolny kształt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Dowolny kształt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Dowolny kształt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Dowolny kształt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Dowolny kształt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Dowolny kształt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Dowolny kształt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Dowolny kształt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Dowolny kształt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Dowolny kształt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Dowolny kształt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Dowolny kształt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Dowolny kształt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Dowolny kształt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Dowolny kształt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Dowolny kształt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Dowolny kształt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Dowolny kształt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Dowolny kształt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Dowolny kształt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Dowolny kształt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Dowolny kształt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Dowolny kształt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Dowolny kształt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Dowolny kształt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Dowolny kształt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Dowolny kształt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Dowolny kształt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Dowolny kształt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Dowolny kształt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Dowolny kształt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Dowolny kształt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Dowolny kształt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Dowolny kształt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Dowolny kształt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Dowolny kształt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Dowolny kształt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Dowolny kształt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Dowolny kształt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Dowolny kształt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Dowolny kształt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Dowolny kształt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Dowolny kształt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Dowolny kształt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Dowolny kształt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Dowolny kształt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Dowolny kształt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79318D-F4E1-46E7-BAD4-732E7BA81888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grpSp>
        <p:nvGrpSpPr>
          <p:cNvPr id="614" name="ramka" descr="Grafika ramki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Dowolny kształt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Dowolny kształt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Dowolny kształt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Dowolny kształt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Dowolny kształt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Dowolny kształt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Dowolny kształt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Dowolny kształt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Dowolny kształt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Dowolny kształt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Dowolny kształt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Dowolny kształt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Dowolny kształt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Dowolny kształt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Dowolny kształt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Dowolny kształt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Dowolny kształt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Dowolny kształt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Dowolny kształt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Dowolny kształt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Dowolny kształt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Dowolny kształt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Dowolny kształt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Dowolny kształt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Dowolny kształt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Dowolny kształt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Dowolny kształt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Dowolny kształt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Dowolny kształt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Dowolny kształt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Dowolny kształt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Dowolny kształt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Dowolny kształt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Dowolny kształt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Dowolny kształt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Dowolny kształt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Dowolny kształt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Dowolny kształt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Dowolny kształt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Dowolny kształt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Dowolny kształt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Dowolny kształt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Dowolny kształt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Dowolny kształt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Dowolny kształt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Dowolny kształt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Dowolny kształt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Dowolny kształt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Dowolny kształt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Dowolny kształt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Dowolny kształt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Dowolny kształt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Dowolny kształt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Dowolny kształt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Dowolny kształt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Dowolny kształt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Dowolny kształt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Dowolny kształt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Dowolny kształt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Dowolny kształt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Dowolny kształt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Dowolny kształt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Dowolny kształt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Dowolny kształt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Dowolny kształt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Dowolny kształt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Dowolny kształt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Dowolny kształt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Dowolny kształt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Dowolny kształt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Dowolny kształt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Dowolny kształt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Dowolny kształt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Dowolny kształt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Dowolny kształt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Dowolny kształt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Dowolny kształt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Dowolny kształt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Dowolny kształt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Dowolny kształt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Dowolny kształt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Dowolny kształt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Dowolny kształt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Dowolny kształt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Dowolny kształt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Dowolny kształt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Dowolny kształt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Dowolny kształt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Dowolny kształt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Dowolny kształt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Dowolny kształt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Dowolny kształt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Dowolny kształt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Dowolny kształt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Dowolny kształt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Dowolny kształt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Dowolny kształt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Dowolny kształt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Dowolny kształt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Dowolny kształt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Dowolny kształt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Dowolny kształt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Dowolny kształt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Dowolny kształt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Dowolny kształt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Dowolny kształt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Dowolny kształt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Dowolny kształt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Dowolny kształt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Dowolny kształt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Dowolny kształt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Dowolny kształt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Dowolny kształt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Dowolny kształt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Dowolny kształt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Dowolny kształt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Dowolny kształt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Dowolny kształt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Dowolny kształt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Dowolny kształt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Dowolny kształt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Dowolny kształt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Dowolny kształt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Dowolny kształt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Dowolny kształt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Dowolny kształt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Dowolny kształt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Dowolny kształt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Dowolny kształt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Dowolny kształt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Dowolny kształt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Dowolny kształt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Dowolny kształt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Dowolny kształt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Dowolny kształt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Dowolny kształt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Dowolny kształt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Dowolny kształt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Dowolny kształt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Dowolny kształt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Dowolny kształt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Dowolny kształt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Dowolny kształt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Dowolny kształt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Dowolny kształt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Dowolny kształt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Dowolny kształt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Dowolny kształt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Dowolny kształt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Dowolny kształt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Dowolny kształt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Dowolny kształt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Dowolny kształt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Dowolny kształt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Dowolny kształt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Dowolny kształt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Dowolny kształt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Dowolny kształt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Dowolny kształt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Dowolny kształt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Dowolny kształt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Dowolny kształt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Dowolny kształt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Dowolny kształt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Dowolny kształt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Dowolny kształt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Dowolny kształt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Dowolny kształt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Dowolny kształt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Dowolny kształt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Dowolny kształt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Dowolny kształt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Dowolny kształt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Dowolny kształt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Dowolny kształt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Dowolny kształt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Dowolny kształt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Dowolny kształt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Dowolny kształt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Dowolny kształt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Dowolny kształt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Dowolny kształt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Dowolny kształt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Dowolny kształt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Dowolny kształt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Dowolny kształt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Dowolny kształt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Dowolny kształt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Dowolny kształt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Dowolny kształt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Dowolny kształt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Dowolny kształt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Dowolny kształt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Dowolny kształt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Dowolny kształt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Dowolny kształt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Dowolny kształt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Dowolny kształt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Dowolny kształt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Dowolny kształt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Dowolny kształt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Dowolny kształt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Dowolny kształt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Dowolny kształt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Dowolny kształt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Dowolny kształt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Dowolny kształt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Dowolny kształt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Dowolny kształt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Dowolny kształt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Dowolny kształt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Dowolny kształt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Dowolny kształt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Dowolny kształt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Dowolny kształt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Dowolny kształt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Dowolny kształt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Dowolny kształt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Dowolny kształt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Dowolny kształt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Dowolny kształt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Dowolny kształt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Dowolny kształt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Dowolny kształt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Dowolny kształt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Dowolny kształt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Dowolny kształt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Dowolny kształt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Dowolny kształt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Dowolny kształt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Dowolny kształt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Dowolny kształt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Dowolny kształt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Dowolny kształt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Dowolny kształt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Dowolny kształt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Dowolny kształt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Dowolny kształt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Dowolny kształt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Dowolny kształt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Dowolny kształt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Dowolny kształt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Dowolny kształt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Dowolny kształt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Dowolny kształt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Dowolny kształt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Dowolny kształt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Dowolny kształt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Dowolny kształt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Dowolny kształt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Dowolny kształt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Dowolny kształt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Dowolny kształt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Dowolny kształt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Dowolny kształt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Dowolny kształt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Dowolny kształt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Dowolny kształt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Dowolny kształt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Dowolny kształt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Dowolny kształt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Dowolny kształt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Dowolny kształt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Dowolny kształt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Dowolny kształt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Dowolny kształt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Dowolny kształt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Dowolny kształt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Dowolny kształt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Dowolny kształt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Dowolny kształt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Dowolny kształt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Dowolny kształt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Dowolny kształt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Dowolny kształt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Dowolny kształt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Dowolny kształt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Dowolny kształt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Dowolny kształt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Dowolny kształt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Dowolny kształt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Dowolny kształt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Dowolny kształt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Dowolny kształt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Dowolny kształt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Dowolny kształt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Dowolny kształt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Dowolny kształt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Dowolny kształt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Dowolny kształt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Dowolny kształt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Dowolny kształt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Dowolny kształt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Dowolny kształt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Dowolny kształt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Dowolny kształt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l-PL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534BA3-2385-43C0-A14A-2331EC9BE71A}" type="datetime1">
              <a:rPr lang="pl-PL" smtClean="0"/>
              <a:t>10.03.2020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30BB7BC-BBB2-49EB-8F49-2F902B9F46A4}" type="datetime1">
              <a:rPr lang="pl-PL" noProof="0" smtClean="0"/>
              <a:t>10.03.2020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sz="4400" dirty="0"/>
              <a:t>Wynagrodzenia nauczycieli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18F78081-A1F1-44DD-9E5C-0178DD13E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261589"/>
              </p:ext>
            </p:extLst>
          </p:nvPr>
        </p:nvGraphicFramePr>
        <p:xfrm>
          <a:off x="1266053" y="726616"/>
          <a:ext cx="9966890" cy="57246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93378">
                  <a:extLst>
                    <a:ext uri="{9D8B030D-6E8A-4147-A177-3AD203B41FA5}">
                      <a16:colId xmlns:a16="http://schemas.microsoft.com/office/drawing/2014/main" val="4127463702"/>
                    </a:ext>
                  </a:extLst>
                </a:gridCol>
                <a:gridCol w="1993378">
                  <a:extLst>
                    <a:ext uri="{9D8B030D-6E8A-4147-A177-3AD203B41FA5}">
                      <a16:colId xmlns:a16="http://schemas.microsoft.com/office/drawing/2014/main" val="3957619352"/>
                    </a:ext>
                  </a:extLst>
                </a:gridCol>
                <a:gridCol w="1993378">
                  <a:extLst>
                    <a:ext uri="{9D8B030D-6E8A-4147-A177-3AD203B41FA5}">
                      <a16:colId xmlns:a16="http://schemas.microsoft.com/office/drawing/2014/main" val="1874717456"/>
                    </a:ext>
                  </a:extLst>
                </a:gridCol>
                <a:gridCol w="1993378">
                  <a:extLst>
                    <a:ext uri="{9D8B030D-6E8A-4147-A177-3AD203B41FA5}">
                      <a16:colId xmlns:a16="http://schemas.microsoft.com/office/drawing/2014/main" val="2320505334"/>
                    </a:ext>
                  </a:extLst>
                </a:gridCol>
                <a:gridCol w="1993378">
                  <a:extLst>
                    <a:ext uri="{9D8B030D-6E8A-4147-A177-3AD203B41FA5}">
                      <a16:colId xmlns:a16="http://schemas.microsoft.com/office/drawing/2014/main" val="2976315504"/>
                    </a:ext>
                  </a:extLst>
                </a:gridCol>
              </a:tblGrid>
              <a:tr h="47705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SP Międzyrzecze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GSP Świerczyniec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SP Bojszowy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Przedszkole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924819"/>
                  </a:ext>
                </a:extLst>
              </a:tr>
              <a:tr h="477053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/>
                        <a:t>Wysokość wypłaconych dodatków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916954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27 720,00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73 580,00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104 368,00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38 190,00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554382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27 540,00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86 720,00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147 844,00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38 680,00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285807"/>
                  </a:ext>
                </a:extLst>
              </a:tr>
              <a:tr h="477053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/>
                        <a:t>Zatrudnienie w szkołach (etaty)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338729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11,84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36,72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47,74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19,77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190072"/>
                  </a:ext>
                </a:extLst>
              </a:tr>
              <a:tr h="477053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/>
                        <a:t>Określenie puli limitu (wyliczanej z płacy zasadniczej)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348854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5,41%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5,59%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7,57%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5,67%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344081"/>
                  </a:ext>
                </a:extLst>
              </a:tr>
              <a:tr h="477053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/>
                        <a:t>Określenie puli limitu (wyliczanej z 7,5% średniego wynagrodzenia dla stażysty)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907744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6,37%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6,46%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8,47%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5,35%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600739"/>
                  </a:ext>
                </a:extLst>
              </a:tr>
              <a:tr h="477053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/>
                        <a:t>Średnia wysokość dodatku motywacyjnego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568924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194,00zł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206,00zł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274,00zł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171,00zł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923176"/>
                  </a:ext>
                </a:extLst>
              </a:tr>
            </a:tbl>
          </a:graphicData>
        </a:graphic>
      </p:graphicFrame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id="{DD723934-297F-4A95-80B1-4559290894D7}"/>
              </a:ext>
            </a:extLst>
          </p:cNvPr>
          <p:cNvSpPr/>
          <p:nvPr/>
        </p:nvSpPr>
        <p:spPr>
          <a:xfrm>
            <a:off x="3262946" y="77263"/>
            <a:ext cx="1973950" cy="576064"/>
          </a:xfrm>
          <a:prstGeom prst="triangle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rójkąt równoramienny 7">
            <a:extLst>
              <a:ext uri="{FF2B5EF4-FFF2-40B4-BE49-F238E27FC236}">
                <a16:creationId xmlns:a16="http://schemas.microsoft.com/office/drawing/2014/main" id="{78140128-DF10-4E6C-8340-5A0C61D517A7}"/>
              </a:ext>
            </a:extLst>
          </p:cNvPr>
          <p:cNvSpPr/>
          <p:nvPr/>
        </p:nvSpPr>
        <p:spPr>
          <a:xfrm>
            <a:off x="5262523" y="77263"/>
            <a:ext cx="1973950" cy="576064"/>
          </a:xfrm>
          <a:prstGeom prst="triangle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Trójkąt równoramienny 8">
            <a:extLst>
              <a:ext uri="{FF2B5EF4-FFF2-40B4-BE49-F238E27FC236}">
                <a16:creationId xmlns:a16="http://schemas.microsoft.com/office/drawing/2014/main" id="{D9B73F20-A347-4C58-A53D-F276C3CEFDC4}"/>
              </a:ext>
            </a:extLst>
          </p:cNvPr>
          <p:cNvSpPr/>
          <p:nvPr/>
        </p:nvSpPr>
        <p:spPr>
          <a:xfrm>
            <a:off x="7221730" y="71960"/>
            <a:ext cx="2034421" cy="576064"/>
          </a:xfrm>
          <a:prstGeom prst="triangle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Trójkąt równoramienny 9">
            <a:extLst>
              <a:ext uri="{FF2B5EF4-FFF2-40B4-BE49-F238E27FC236}">
                <a16:creationId xmlns:a16="http://schemas.microsoft.com/office/drawing/2014/main" id="{7CC317A7-73EA-4D6B-84D3-7FDADDB791F5}"/>
              </a:ext>
            </a:extLst>
          </p:cNvPr>
          <p:cNvSpPr/>
          <p:nvPr/>
        </p:nvSpPr>
        <p:spPr>
          <a:xfrm>
            <a:off x="9221307" y="77263"/>
            <a:ext cx="1973897" cy="576064"/>
          </a:xfrm>
          <a:prstGeom prst="triangle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20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ym typeface="Wingdings" panose="05000000000000000000" pitchFamily="2" charset="2"/>
              </a:rPr>
              <a:t> Dodatki do wynagrodzenia</a:t>
            </a:r>
            <a:endParaRPr lang="pl-PL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>
          <a:xfrm>
            <a:off x="1528121" y="1844824"/>
            <a:ext cx="9144000" cy="4678362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/>
              <a:t>b. dodatek motywacyjny</a:t>
            </a:r>
          </a:p>
          <a:p>
            <a:pPr marL="0" indent="0" rtl="0">
              <a:buNone/>
            </a:pPr>
            <a:endParaRPr lang="pl-PL" dirty="0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A4B589B3-67B6-4EC4-BBB9-8801E1E04C60}"/>
              </a:ext>
            </a:extLst>
          </p:cNvPr>
          <p:cNvGraphicFramePr>
            <a:graphicFrameLocks noGrp="1"/>
          </p:cNvGraphicFramePr>
          <p:nvPr/>
        </p:nvGraphicFramePr>
        <p:xfrm>
          <a:off x="1491270" y="2636912"/>
          <a:ext cx="9931736" cy="2880319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82934">
                  <a:extLst>
                    <a:ext uri="{9D8B030D-6E8A-4147-A177-3AD203B41FA5}">
                      <a16:colId xmlns:a16="http://schemas.microsoft.com/office/drawing/2014/main" val="4039429956"/>
                    </a:ext>
                  </a:extLst>
                </a:gridCol>
                <a:gridCol w="2482934">
                  <a:extLst>
                    <a:ext uri="{9D8B030D-6E8A-4147-A177-3AD203B41FA5}">
                      <a16:colId xmlns:a16="http://schemas.microsoft.com/office/drawing/2014/main" val="2126057598"/>
                    </a:ext>
                  </a:extLst>
                </a:gridCol>
                <a:gridCol w="2482934">
                  <a:extLst>
                    <a:ext uri="{9D8B030D-6E8A-4147-A177-3AD203B41FA5}">
                      <a16:colId xmlns:a16="http://schemas.microsoft.com/office/drawing/2014/main" val="1556866414"/>
                    </a:ext>
                  </a:extLst>
                </a:gridCol>
                <a:gridCol w="2482934">
                  <a:extLst>
                    <a:ext uri="{9D8B030D-6E8A-4147-A177-3AD203B41FA5}">
                      <a16:colId xmlns:a16="http://schemas.microsoft.com/office/drawing/2014/main" val="960875709"/>
                    </a:ext>
                  </a:extLst>
                </a:gridCol>
              </a:tblGrid>
              <a:tr h="1386821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Stanowisko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Obecnie obowiązujące stawki (brutto)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Stawki proponowane przez związki zawodowe (brutto)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Stawki zawarte w projekcie regulaminu</a:t>
                      </a:r>
                    </a:p>
                    <a:p>
                      <a:pPr algn="ctr"/>
                      <a:r>
                        <a:rPr lang="pl-PL" dirty="0"/>
                        <a:t>(brutto)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19647"/>
                  </a:ext>
                </a:extLst>
              </a:tr>
              <a:tr h="746749">
                <a:tc>
                  <a:txBody>
                    <a:bodyPr/>
                    <a:lstStyle/>
                    <a:p>
                      <a:r>
                        <a:rPr lang="pl-PL" dirty="0"/>
                        <a:t>nauczyciel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nie wyższy niż 500,00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150,00 zł – 600,00zł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100,00 zł – 500,00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39719"/>
                  </a:ext>
                </a:extLst>
              </a:tr>
              <a:tr h="746749">
                <a:tc>
                  <a:txBody>
                    <a:bodyPr/>
                    <a:lstStyle/>
                    <a:p>
                      <a:r>
                        <a:rPr lang="pl-PL" dirty="0"/>
                        <a:t>dyrektor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nie wyższy niż 700,00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700,00 zł – 1 000,00zł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500,00 zł – 700,00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891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18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ym typeface="Wingdings" panose="05000000000000000000" pitchFamily="2" charset="2"/>
              </a:rPr>
              <a:t> Dodatki do wynagrodzenia</a:t>
            </a:r>
            <a:endParaRPr lang="pl-PL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>
          <a:xfrm>
            <a:off x="1528121" y="1844824"/>
            <a:ext cx="9144000" cy="4678362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/>
              <a:t>b. dodatek funkcyjny</a:t>
            </a:r>
          </a:p>
          <a:p>
            <a:pPr marL="0" indent="0" rtl="0">
              <a:buNone/>
            </a:pPr>
            <a:r>
              <a:rPr lang="pl-PL" dirty="0"/>
              <a:t>Osoby uprawnione do otrzymania dodatku funkcyjnego określa Rozporządzenie MEN z 31.01.2005: </a:t>
            </a:r>
          </a:p>
          <a:p>
            <a:r>
              <a:rPr lang="pl-PL" dirty="0"/>
              <a:t>Osoby pełniące funkcje kierownicze: dyrektor i wicedyrektor,</a:t>
            </a:r>
          </a:p>
          <a:p>
            <a:r>
              <a:rPr lang="pl-PL" dirty="0"/>
              <a:t>Wychowawcy klasy/grupy,</a:t>
            </a:r>
          </a:p>
          <a:p>
            <a:r>
              <a:rPr lang="pl-PL" dirty="0"/>
              <a:t>Doradcy metodyczni lub nauczyciel-konsultant,</a:t>
            </a:r>
          </a:p>
          <a:p>
            <a:r>
              <a:rPr lang="pl-PL" dirty="0"/>
              <a:t>Opiekun stażu</a:t>
            </a:r>
          </a:p>
        </p:txBody>
      </p:sp>
    </p:spTree>
    <p:extLst>
      <p:ext uri="{BB962C8B-B14F-4D97-AF65-F5344CB8AC3E}">
        <p14:creationId xmlns:p14="http://schemas.microsoft.com/office/powerpoint/2010/main" val="4181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ym typeface="Wingdings" panose="05000000000000000000" pitchFamily="2" charset="2"/>
              </a:rPr>
              <a:t> Dodatki do wynagrodzenia</a:t>
            </a:r>
            <a:endParaRPr lang="pl-PL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>
          <a:xfrm>
            <a:off x="1528121" y="1844824"/>
            <a:ext cx="9144000" cy="4678362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/>
              <a:t>b. dodatek funkcyjny</a:t>
            </a:r>
          </a:p>
          <a:p>
            <a:pPr marL="0" indent="0" rtl="0">
              <a:buNone/>
            </a:pPr>
            <a:endParaRPr lang="pl-PL" dirty="0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95625F77-8452-48E4-BBD9-4AB388691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731032"/>
              </p:ext>
            </p:extLst>
          </p:nvPr>
        </p:nvGraphicFramePr>
        <p:xfrm>
          <a:off x="333772" y="2636913"/>
          <a:ext cx="11665296" cy="37398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76048">
                  <a:extLst>
                    <a:ext uri="{9D8B030D-6E8A-4147-A177-3AD203B41FA5}">
                      <a16:colId xmlns:a16="http://schemas.microsoft.com/office/drawing/2014/main" val="1718346362"/>
                    </a:ext>
                  </a:extLst>
                </a:gridCol>
                <a:gridCol w="1622416">
                  <a:extLst>
                    <a:ext uri="{9D8B030D-6E8A-4147-A177-3AD203B41FA5}">
                      <a16:colId xmlns:a16="http://schemas.microsoft.com/office/drawing/2014/main" val="436784272"/>
                    </a:ext>
                  </a:extLst>
                </a:gridCol>
                <a:gridCol w="2172159">
                  <a:extLst>
                    <a:ext uri="{9D8B030D-6E8A-4147-A177-3AD203B41FA5}">
                      <a16:colId xmlns:a16="http://schemas.microsoft.com/office/drawing/2014/main" val="3372596677"/>
                    </a:ext>
                  </a:extLst>
                </a:gridCol>
                <a:gridCol w="1448107">
                  <a:extLst>
                    <a:ext uri="{9D8B030D-6E8A-4147-A177-3AD203B41FA5}">
                      <a16:colId xmlns:a16="http://schemas.microsoft.com/office/drawing/2014/main" val="927940749"/>
                    </a:ext>
                  </a:extLst>
                </a:gridCol>
                <a:gridCol w="1448106">
                  <a:extLst>
                    <a:ext uri="{9D8B030D-6E8A-4147-A177-3AD203B41FA5}">
                      <a16:colId xmlns:a16="http://schemas.microsoft.com/office/drawing/2014/main" val="3575739834"/>
                    </a:ext>
                  </a:extLst>
                </a:gridCol>
                <a:gridCol w="1609006">
                  <a:extLst>
                    <a:ext uri="{9D8B030D-6E8A-4147-A177-3AD203B41FA5}">
                      <a16:colId xmlns:a16="http://schemas.microsoft.com/office/drawing/2014/main" val="237886233"/>
                    </a:ext>
                  </a:extLst>
                </a:gridCol>
                <a:gridCol w="1689454">
                  <a:extLst>
                    <a:ext uri="{9D8B030D-6E8A-4147-A177-3AD203B41FA5}">
                      <a16:colId xmlns:a16="http://schemas.microsoft.com/office/drawing/2014/main" val="4076556399"/>
                    </a:ext>
                  </a:extLst>
                </a:gridCol>
              </a:tblGrid>
              <a:tr h="89065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Stanowisko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Obecnie obowiązujące stawki (brutto)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Stawki w projekcie regulaminu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Stawki proponowane przez związki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Uzgodnione ze związkami stawki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59645"/>
                  </a:ext>
                </a:extLst>
              </a:tr>
              <a:tr h="443980">
                <a:tc rowSpan="4">
                  <a:txBody>
                    <a:bodyPr/>
                    <a:lstStyle/>
                    <a:p>
                      <a:r>
                        <a:rPr lang="pl-PL" sz="1400" dirty="0"/>
                        <a:t>dyrektor szkoły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pl-PL" sz="1400" dirty="0"/>
                        <a:t>nie mniej niż 550,00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- do 10 oddziałów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/>
                        <a:t>900,00 zł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1.200,00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- do 10 oddziałów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1.200,00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47195"/>
                  </a:ext>
                </a:extLst>
              </a:tr>
              <a:tr h="44398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- 11 -14 oddziałów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1.200,00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1.500,00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- 11 -14 oddziałów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1.400,00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594975"/>
                  </a:ext>
                </a:extLst>
              </a:tr>
              <a:tr h="68954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- 15 – 16 oddziałów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1.350,00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1.800,00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- 15 oddziałów i więcej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1.850,00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00918"/>
                  </a:ext>
                </a:extLst>
              </a:tr>
              <a:tr h="44398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- 17 oddziałów i więcej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1.650,00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2.000,00 zł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400" dirty="0"/>
                        <a:t>-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173655"/>
                  </a:ext>
                </a:extLst>
              </a:tr>
              <a:tr h="689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wicedyrektor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nie mniej niż 330,00 zł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400" dirty="0"/>
                        <a:t>50% dodatku funkcyjnego dyrektora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brak uwag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021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05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18F78081-A1F1-44DD-9E5C-0178DD13E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634843"/>
              </p:ext>
            </p:extLst>
          </p:nvPr>
        </p:nvGraphicFramePr>
        <p:xfrm>
          <a:off x="1278301" y="1564784"/>
          <a:ext cx="9966890" cy="50965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93378">
                  <a:extLst>
                    <a:ext uri="{9D8B030D-6E8A-4147-A177-3AD203B41FA5}">
                      <a16:colId xmlns:a16="http://schemas.microsoft.com/office/drawing/2014/main" val="4127463702"/>
                    </a:ext>
                  </a:extLst>
                </a:gridCol>
                <a:gridCol w="1993378">
                  <a:extLst>
                    <a:ext uri="{9D8B030D-6E8A-4147-A177-3AD203B41FA5}">
                      <a16:colId xmlns:a16="http://schemas.microsoft.com/office/drawing/2014/main" val="3957619352"/>
                    </a:ext>
                  </a:extLst>
                </a:gridCol>
                <a:gridCol w="1993378">
                  <a:extLst>
                    <a:ext uri="{9D8B030D-6E8A-4147-A177-3AD203B41FA5}">
                      <a16:colId xmlns:a16="http://schemas.microsoft.com/office/drawing/2014/main" val="1874717456"/>
                    </a:ext>
                  </a:extLst>
                </a:gridCol>
                <a:gridCol w="1993378">
                  <a:extLst>
                    <a:ext uri="{9D8B030D-6E8A-4147-A177-3AD203B41FA5}">
                      <a16:colId xmlns:a16="http://schemas.microsoft.com/office/drawing/2014/main" val="2320505334"/>
                    </a:ext>
                  </a:extLst>
                </a:gridCol>
                <a:gridCol w="1993378">
                  <a:extLst>
                    <a:ext uri="{9D8B030D-6E8A-4147-A177-3AD203B41FA5}">
                      <a16:colId xmlns:a16="http://schemas.microsoft.com/office/drawing/2014/main" val="2976315504"/>
                    </a:ext>
                  </a:extLst>
                </a:gridCol>
              </a:tblGrid>
              <a:tr h="47705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SP Międzyrzecze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GSP Świerczyniec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SP Bojszowy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Przedszkole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924819"/>
                  </a:ext>
                </a:extLst>
              </a:tr>
              <a:tr h="477053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/>
                        <a:t>Struktura organizacyjna szkół 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916954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Ilość oddziałów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554382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Ilość uczniów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285807"/>
                  </a:ext>
                </a:extLst>
              </a:tr>
              <a:tr h="477053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/>
                        <a:t>Zatrudnienie w szkołach (etaty)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338729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nauczyciele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11,84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36,72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47,74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19,77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190072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administracja i obsługa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12,50</a:t>
                      </a:r>
                    </a:p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24,25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893843"/>
                  </a:ext>
                </a:extLst>
              </a:tr>
              <a:tr h="477053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/>
                        <a:t>Wicedyrektorzy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348854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ilość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344081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obniżka wymiaru godzin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16h</a:t>
                      </a:r>
                    </a:p>
                    <a:p>
                      <a:pPr algn="r"/>
                      <a:r>
                        <a:rPr lang="pl-PL" dirty="0"/>
                        <a:t>11h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984668"/>
                  </a:ext>
                </a:extLst>
              </a:tr>
            </a:tbl>
          </a:graphicData>
        </a:graphic>
      </p:graphicFrame>
      <p:sp>
        <p:nvSpPr>
          <p:cNvPr id="5" name="Trójkąt równoramienny 4">
            <a:extLst>
              <a:ext uri="{FF2B5EF4-FFF2-40B4-BE49-F238E27FC236}">
                <a16:creationId xmlns:a16="http://schemas.microsoft.com/office/drawing/2014/main" id="{DD723934-297F-4A95-80B1-4559290894D7}"/>
              </a:ext>
            </a:extLst>
          </p:cNvPr>
          <p:cNvSpPr/>
          <p:nvPr/>
        </p:nvSpPr>
        <p:spPr>
          <a:xfrm>
            <a:off x="3288973" y="836712"/>
            <a:ext cx="1973950" cy="576064"/>
          </a:xfrm>
          <a:prstGeom prst="triangle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rójkąt równoramienny 7">
            <a:extLst>
              <a:ext uri="{FF2B5EF4-FFF2-40B4-BE49-F238E27FC236}">
                <a16:creationId xmlns:a16="http://schemas.microsoft.com/office/drawing/2014/main" id="{78140128-DF10-4E6C-8340-5A0C61D517A7}"/>
              </a:ext>
            </a:extLst>
          </p:cNvPr>
          <p:cNvSpPr/>
          <p:nvPr/>
        </p:nvSpPr>
        <p:spPr>
          <a:xfrm>
            <a:off x="5262923" y="836712"/>
            <a:ext cx="1973950" cy="576064"/>
          </a:xfrm>
          <a:prstGeom prst="triangle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Trójkąt równoramienny 8">
            <a:extLst>
              <a:ext uri="{FF2B5EF4-FFF2-40B4-BE49-F238E27FC236}">
                <a16:creationId xmlns:a16="http://schemas.microsoft.com/office/drawing/2014/main" id="{D9B73F20-A347-4C58-A53D-F276C3CEFDC4}"/>
              </a:ext>
            </a:extLst>
          </p:cNvPr>
          <p:cNvSpPr/>
          <p:nvPr/>
        </p:nvSpPr>
        <p:spPr>
          <a:xfrm>
            <a:off x="7236873" y="836712"/>
            <a:ext cx="2034421" cy="576064"/>
          </a:xfrm>
          <a:prstGeom prst="triangle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Trójkąt równoramienny 9">
            <a:extLst>
              <a:ext uri="{FF2B5EF4-FFF2-40B4-BE49-F238E27FC236}">
                <a16:creationId xmlns:a16="http://schemas.microsoft.com/office/drawing/2014/main" id="{7CC317A7-73EA-4D6B-84D3-7FDADDB791F5}"/>
              </a:ext>
            </a:extLst>
          </p:cNvPr>
          <p:cNvSpPr/>
          <p:nvPr/>
        </p:nvSpPr>
        <p:spPr>
          <a:xfrm>
            <a:off x="9271294" y="836712"/>
            <a:ext cx="1973897" cy="576064"/>
          </a:xfrm>
          <a:prstGeom prst="triangle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42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ym typeface="Wingdings" panose="05000000000000000000" pitchFamily="2" charset="2"/>
              </a:rPr>
              <a:t> Dodatki do wynagrodzenia</a:t>
            </a:r>
            <a:endParaRPr lang="pl-PL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>
          <a:xfrm>
            <a:off x="1528121" y="1844824"/>
            <a:ext cx="9144000" cy="4678362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/>
              <a:t>b. dodatek funkcyjny</a:t>
            </a:r>
          </a:p>
          <a:p>
            <a:pPr marL="0" indent="0" rtl="0">
              <a:buNone/>
            </a:pPr>
            <a:endParaRPr lang="pl-PL" dirty="0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95625F77-8452-48E4-BBD9-4AB388691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992775"/>
              </p:ext>
            </p:extLst>
          </p:nvPr>
        </p:nvGraphicFramePr>
        <p:xfrm>
          <a:off x="333772" y="2636913"/>
          <a:ext cx="11665296" cy="29260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76048">
                  <a:extLst>
                    <a:ext uri="{9D8B030D-6E8A-4147-A177-3AD203B41FA5}">
                      <a16:colId xmlns:a16="http://schemas.microsoft.com/office/drawing/2014/main" val="1718346362"/>
                    </a:ext>
                  </a:extLst>
                </a:gridCol>
                <a:gridCol w="1622416">
                  <a:extLst>
                    <a:ext uri="{9D8B030D-6E8A-4147-A177-3AD203B41FA5}">
                      <a16:colId xmlns:a16="http://schemas.microsoft.com/office/drawing/2014/main" val="436784272"/>
                    </a:ext>
                  </a:extLst>
                </a:gridCol>
                <a:gridCol w="3614304">
                  <a:extLst>
                    <a:ext uri="{9D8B030D-6E8A-4147-A177-3AD203B41FA5}">
                      <a16:colId xmlns:a16="http://schemas.microsoft.com/office/drawing/2014/main" val="3372596677"/>
                    </a:ext>
                  </a:extLst>
                </a:gridCol>
                <a:gridCol w="1454068">
                  <a:extLst>
                    <a:ext uri="{9D8B030D-6E8A-4147-A177-3AD203B41FA5}">
                      <a16:colId xmlns:a16="http://schemas.microsoft.com/office/drawing/2014/main" val="3575739834"/>
                    </a:ext>
                  </a:extLst>
                </a:gridCol>
                <a:gridCol w="1609006">
                  <a:extLst>
                    <a:ext uri="{9D8B030D-6E8A-4147-A177-3AD203B41FA5}">
                      <a16:colId xmlns:a16="http://schemas.microsoft.com/office/drawing/2014/main" val="237886233"/>
                    </a:ext>
                  </a:extLst>
                </a:gridCol>
                <a:gridCol w="1689454">
                  <a:extLst>
                    <a:ext uri="{9D8B030D-6E8A-4147-A177-3AD203B41FA5}">
                      <a16:colId xmlns:a16="http://schemas.microsoft.com/office/drawing/2014/main" val="4076556399"/>
                    </a:ext>
                  </a:extLst>
                </a:gridCol>
              </a:tblGrid>
              <a:tr h="89065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Stanowisko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Obecnie obowiązujące stawki (brutto)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Stawki w projekcie regulaminu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Stawki proponowane przez związki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Uzgodnione ze związkami stawki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59645"/>
                  </a:ext>
                </a:extLst>
              </a:tr>
              <a:tr h="443980">
                <a:tc>
                  <a:txBody>
                    <a:bodyPr/>
                    <a:lstStyle/>
                    <a:p>
                      <a:r>
                        <a:rPr lang="pl-PL" sz="1400" dirty="0"/>
                        <a:t>wychowawca klasy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100,00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300,00 zł</a:t>
                      </a:r>
                    </a:p>
                    <a:p>
                      <a:pPr algn="r"/>
                      <a:r>
                        <a:rPr lang="pl-PL" sz="1400" dirty="0"/>
                        <a:t>(minimalna wysokość wynika z art. 34a KN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brak uwag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47195"/>
                  </a:ext>
                </a:extLst>
              </a:tr>
              <a:tr h="689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wychowawca oddziału przedszkolnego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100,00 zł</a:t>
                      </a:r>
                    </a:p>
                    <a:p>
                      <a:pPr algn="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300,00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brak uwag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400" dirty="0"/>
                        <a:t>-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021208"/>
                  </a:ext>
                </a:extLst>
              </a:tr>
              <a:tr h="344770">
                <a:tc>
                  <a:txBody>
                    <a:bodyPr/>
                    <a:lstStyle/>
                    <a:p>
                      <a:r>
                        <a:rPr lang="pl-PL" sz="1400" dirty="0"/>
                        <a:t>opiekun stażu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50,00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120,00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200,00 zł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400" dirty="0"/>
                        <a:t>brak uzgodnienia ze związkami w tym zakresie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21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28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ym typeface="Wingdings" panose="05000000000000000000" pitchFamily="2" charset="2"/>
              </a:rPr>
              <a:t> Dodatki do wynagrodzenia</a:t>
            </a:r>
            <a:endParaRPr lang="pl-PL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>
          <a:xfrm>
            <a:off x="1528121" y="1844824"/>
            <a:ext cx="9144000" cy="4678362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pl-PL" dirty="0"/>
              <a:t>c. dodatek za warunki pracy </a:t>
            </a:r>
          </a:p>
          <a:p>
            <a:pPr marL="0" indent="0">
              <a:buNone/>
            </a:pPr>
            <a:r>
              <a:rPr lang="pl-PL" dirty="0"/>
              <a:t>Osoby uprawnione do otrzymania dodatku funkcyjnego określa Rozporządzenie MEN z 31.01.2005 r. </a:t>
            </a:r>
          </a:p>
          <a:p>
            <a:pPr marL="0" indent="0">
              <a:buNone/>
            </a:pPr>
            <a:r>
              <a:rPr lang="pl-PL" dirty="0"/>
              <a:t>Katalog:</a:t>
            </a:r>
          </a:p>
          <a:p>
            <a:r>
              <a:rPr lang="pl-PL" dirty="0"/>
              <a:t>§ 8 – praca w trudnych warunkach</a:t>
            </a:r>
          </a:p>
          <a:p>
            <a:r>
              <a:rPr lang="pl-PL" dirty="0"/>
              <a:t>§ 9 – praca w warunkach uciążliwych</a:t>
            </a:r>
          </a:p>
          <a:p>
            <a:pPr marL="0" indent="0" rtl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412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ym typeface="Wingdings" panose="05000000000000000000" pitchFamily="2" charset="2"/>
              </a:rPr>
              <a:t> Dodatki do wynagrodzenia</a:t>
            </a:r>
            <a:endParaRPr lang="pl-PL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>
          <a:xfrm>
            <a:off x="1528121" y="1844824"/>
            <a:ext cx="9144000" cy="4678362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/>
              <a:t>b. dodatek za warunki pracy</a:t>
            </a:r>
          </a:p>
          <a:p>
            <a:pPr marL="0" indent="0" rtl="0">
              <a:buNone/>
            </a:pPr>
            <a:endParaRPr lang="pl-PL" dirty="0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95625F77-8452-48E4-BBD9-4AB388691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66351"/>
              </p:ext>
            </p:extLst>
          </p:nvPr>
        </p:nvGraphicFramePr>
        <p:xfrm>
          <a:off x="1528120" y="2697480"/>
          <a:ext cx="9132584" cy="204922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85972">
                  <a:extLst>
                    <a:ext uri="{9D8B030D-6E8A-4147-A177-3AD203B41FA5}">
                      <a16:colId xmlns:a16="http://schemas.microsoft.com/office/drawing/2014/main" val="43678427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37259667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575739834"/>
                    </a:ext>
                  </a:extLst>
                </a:gridCol>
                <a:gridCol w="3414164">
                  <a:extLst>
                    <a:ext uri="{9D8B030D-6E8A-4147-A177-3AD203B41FA5}">
                      <a16:colId xmlns:a16="http://schemas.microsoft.com/office/drawing/2014/main" val="237886233"/>
                    </a:ext>
                  </a:extLst>
                </a:gridCol>
              </a:tblGrid>
              <a:tr h="89098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Obecnie obowiązujące stawki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Stawki w projekcie regulaminu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Stawki proponowane przez związki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Uzgodnione ze związkami stawki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59645"/>
                  </a:ext>
                </a:extLst>
              </a:tr>
              <a:tr h="488606"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10% otrzymywanego wynagrodzenia zasadniczego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10% </a:t>
                      </a:r>
                    </a:p>
                    <a:p>
                      <a:pPr algn="r"/>
                      <a:r>
                        <a:rPr lang="pl-PL" sz="1400" dirty="0"/>
                        <a:t>stawki godzinowej przewidzianej jak dla nauczyciela stażysty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/>
                        <a:t>10% </a:t>
                      </a:r>
                    </a:p>
                    <a:p>
                      <a:pPr algn="r"/>
                      <a:r>
                        <a:rPr lang="pl-PL" sz="1400" dirty="0"/>
                        <a:t>stawki godzinowej przewidzianej jak dla nauczyciela dyplomowanego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/>
                          <a:ea typeface="+mn-ea"/>
                          <a:cs typeface="+mn-cs"/>
                        </a:rPr>
                        <a:t>brak uzgodnienia ze związkami w tym zakresie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47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54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pl-PL" dirty="0">
                <a:sym typeface="Wingdings" panose="05000000000000000000" pitchFamily="2" charset="2"/>
              </a:rPr>
              <a:t> </a:t>
            </a:r>
            <a:r>
              <a:rPr lang="pl-PL" dirty="0"/>
              <a:t>wynagrodzenie za godziny ponadwymiarowe </a:t>
            </a:r>
            <a:br>
              <a:rPr lang="pl-PL" dirty="0"/>
            </a:br>
            <a:r>
              <a:rPr lang="pl-PL" dirty="0"/>
              <a:t>i godziny doraźnych zastępstw</a:t>
            </a: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966610D6-1C8E-49D9-A3BD-4C1A2F6D7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552289"/>
              </p:ext>
            </p:extLst>
          </p:nvPr>
        </p:nvGraphicFramePr>
        <p:xfrm>
          <a:off x="1522413" y="1905000"/>
          <a:ext cx="10116616" cy="275888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32616">
                  <a:extLst>
                    <a:ext uri="{9D8B030D-6E8A-4147-A177-3AD203B41FA5}">
                      <a16:colId xmlns:a16="http://schemas.microsoft.com/office/drawing/2014/main" val="4271019635"/>
                    </a:ext>
                  </a:extLst>
                </a:gridCol>
                <a:gridCol w="1427215">
                  <a:extLst>
                    <a:ext uri="{9D8B030D-6E8A-4147-A177-3AD203B41FA5}">
                      <a16:colId xmlns:a16="http://schemas.microsoft.com/office/drawing/2014/main" val="3361296718"/>
                    </a:ext>
                  </a:extLst>
                </a:gridCol>
                <a:gridCol w="1275861">
                  <a:extLst>
                    <a:ext uri="{9D8B030D-6E8A-4147-A177-3AD203B41FA5}">
                      <a16:colId xmlns:a16="http://schemas.microsoft.com/office/drawing/2014/main" val="3567565239"/>
                    </a:ext>
                  </a:extLst>
                </a:gridCol>
                <a:gridCol w="1445231">
                  <a:extLst>
                    <a:ext uri="{9D8B030D-6E8A-4147-A177-3AD203B41FA5}">
                      <a16:colId xmlns:a16="http://schemas.microsoft.com/office/drawing/2014/main" val="1388146150"/>
                    </a:ext>
                  </a:extLst>
                </a:gridCol>
                <a:gridCol w="1445231">
                  <a:extLst>
                    <a:ext uri="{9D8B030D-6E8A-4147-A177-3AD203B41FA5}">
                      <a16:colId xmlns:a16="http://schemas.microsoft.com/office/drawing/2014/main" val="2984761476"/>
                    </a:ext>
                  </a:extLst>
                </a:gridCol>
                <a:gridCol w="1445231">
                  <a:extLst>
                    <a:ext uri="{9D8B030D-6E8A-4147-A177-3AD203B41FA5}">
                      <a16:colId xmlns:a16="http://schemas.microsoft.com/office/drawing/2014/main" val="2916825031"/>
                    </a:ext>
                  </a:extLst>
                </a:gridCol>
                <a:gridCol w="1445231">
                  <a:extLst>
                    <a:ext uri="{9D8B030D-6E8A-4147-A177-3AD203B41FA5}">
                      <a16:colId xmlns:a16="http://schemas.microsoft.com/office/drawing/2014/main" val="4026348471"/>
                    </a:ext>
                  </a:extLst>
                </a:gridCol>
              </a:tblGrid>
              <a:tr h="80392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stopień awansu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minimalne wynagrodzenie zasadnicze</a:t>
                      </a:r>
                    </a:p>
                    <a:p>
                      <a:pPr algn="ctr"/>
                      <a:r>
                        <a:rPr lang="pl-PL" sz="1400" dirty="0"/>
                        <a:t>(brutto)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pensum 18h</a:t>
                      </a:r>
                    </a:p>
                    <a:p>
                      <a:pPr algn="ctr"/>
                      <a:r>
                        <a:rPr lang="pl-PL" sz="1400" dirty="0"/>
                        <a:t>(zł/h)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pensum 20h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(zł/h)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pensum 22h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(zł/h)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pensum 25h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(zł/h)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pensum 30h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(zł/h)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110599"/>
                  </a:ext>
                </a:extLst>
              </a:tr>
              <a:tr h="383833">
                <a:tc>
                  <a:txBody>
                    <a:bodyPr/>
                    <a:lstStyle/>
                    <a:p>
                      <a:r>
                        <a:rPr lang="pl-PL" dirty="0"/>
                        <a:t>stażysta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2 782,00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37,09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33,52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30,57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26,75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007863"/>
                  </a:ext>
                </a:extLst>
              </a:tr>
              <a:tr h="383833">
                <a:tc>
                  <a:txBody>
                    <a:bodyPr/>
                    <a:lstStyle/>
                    <a:p>
                      <a:r>
                        <a:rPr lang="pl-PL" dirty="0"/>
                        <a:t>kontraktowy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2 862,00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38,16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34,48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31,45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27,52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161152"/>
                  </a:ext>
                </a:extLst>
              </a:tr>
              <a:tr h="383833">
                <a:tc>
                  <a:txBody>
                    <a:bodyPr/>
                    <a:lstStyle/>
                    <a:p>
                      <a:r>
                        <a:rPr lang="pl-PL" dirty="0"/>
                        <a:t>mianowany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3 250,00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43,33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39,16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35,71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31,25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26,00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248374"/>
                  </a:ext>
                </a:extLst>
              </a:tr>
              <a:tr h="662505">
                <a:tc>
                  <a:txBody>
                    <a:bodyPr/>
                    <a:lstStyle/>
                    <a:p>
                      <a:r>
                        <a:rPr lang="pl-PL" dirty="0"/>
                        <a:t>dyplomowany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3 817,00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41,95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36,70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30,54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385060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28CE5256-7BEF-402B-8509-A2D5A18D6585}"/>
              </a:ext>
            </a:extLst>
          </p:cNvPr>
          <p:cNvSpPr txBox="1"/>
          <p:nvPr/>
        </p:nvSpPr>
        <p:spPr>
          <a:xfrm>
            <a:off x="1522413" y="4869160"/>
            <a:ext cx="1011661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dirty="0"/>
              <a:t>Uwagi dotyczące godzin ponadwymiarowych: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dirty="0"/>
              <a:t>maksymalna ilość godzin ponadwymiarowych w tygodniu = ½ pensum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dirty="0"/>
              <a:t>godziny ponadwymiarowe nie mogą być przyznawane dyrektorom wicedyrektorom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dirty="0"/>
              <a:t>godziny ponadwymiarowe wynikają z arkusza organizacyjnego szkoły </a:t>
            </a:r>
          </a:p>
        </p:txBody>
      </p:sp>
    </p:spTree>
    <p:extLst>
      <p:ext uri="{BB962C8B-B14F-4D97-AF65-F5344CB8AC3E}">
        <p14:creationId xmlns:p14="http://schemas.microsoft.com/office/powerpoint/2010/main" val="146298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dirty="0">
                <a:sym typeface="Wingdings" panose="05000000000000000000" pitchFamily="2" charset="2"/>
              </a:rPr>
              <a:t> </a:t>
            </a:r>
            <a:r>
              <a:rPr lang="pl-PL" dirty="0"/>
              <a:t>nagrody i inne świadczenia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2412" y="1988841"/>
            <a:ext cx="9900591" cy="418336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/>
              <a:t>Fundusz Nagród stanowi % z planowanego wynagrodzenia nauczycieli</a:t>
            </a:r>
          </a:p>
          <a:p>
            <a:pPr marL="0" indent="0" rtl="0">
              <a:buNone/>
            </a:pPr>
            <a:endParaRPr lang="pl-PL" dirty="0"/>
          </a:p>
          <a:p>
            <a:pPr marL="0" indent="0" rtl="0">
              <a:buNone/>
            </a:pPr>
            <a:endParaRPr lang="pl-PL" dirty="0"/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F2BC5DEF-5608-426A-A27D-3A5504F75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924185"/>
              </p:ext>
            </p:extLst>
          </p:nvPr>
        </p:nvGraphicFramePr>
        <p:xfrm>
          <a:off x="2031470" y="2852936"/>
          <a:ext cx="8125884" cy="1828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031471">
                  <a:extLst>
                    <a:ext uri="{9D8B030D-6E8A-4147-A177-3AD203B41FA5}">
                      <a16:colId xmlns:a16="http://schemas.microsoft.com/office/drawing/2014/main" val="1603023167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1219887985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355587560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2735354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Obecnie obowiązujący odpis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Odpis z projektu regulaminu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Odpis proponowany przez związki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Uzgodniony ze związkami 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50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1,5%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26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Wynagrodzenie nauczyciela – art. 30 KN</a:t>
            </a:r>
          </a:p>
        </p:txBody>
      </p:sp>
      <p:sp>
        <p:nvSpPr>
          <p:cNvPr id="5" name="Zawartość — symbol zastępczy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828583" cy="4267200"/>
          </a:xfrm>
        </p:spPr>
        <p:txBody>
          <a:bodyPr rtlCol="0">
            <a:normAutofit lnSpcReduction="10000"/>
          </a:bodyPr>
          <a:lstStyle/>
          <a:p>
            <a:pPr marL="0" indent="0" algn="ctr" rtl="0">
              <a:buNone/>
            </a:pPr>
            <a:r>
              <a:rPr lang="pl-PL" dirty="0">
                <a:sym typeface="Wingdings" panose="05000000000000000000" pitchFamily="2" charset="2"/>
              </a:rPr>
              <a:t> </a:t>
            </a:r>
            <a:r>
              <a:rPr lang="pl-PL" dirty="0"/>
              <a:t>wynagrodzenie zasadnicze</a:t>
            </a:r>
          </a:p>
          <a:p>
            <a:pPr marL="0" indent="0" algn="ctr" rtl="0">
              <a:buNone/>
            </a:pPr>
            <a:r>
              <a:rPr lang="pl-PL" dirty="0"/>
              <a:t>+</a:t>
            </a:r>
          </a:p>
          <a:p>
            <a:pPr marL="0" indent="0" algn="ctr" rtl="0">
              <a:buNone/>
            </a:pPr>
            <a:r>
              <a:rPr lang="pl-PL" dirty="0">
                <a:sym typeface="Wingdings" panose="05000000000000000000" pitchFamily="2" charset="2"/>
              </a:rPr>
              <a:t> </a:t>
            </a:r>
            <a:r>
              <a:rPr lang="pl-PL" dirty="0"/>
              <a:t>dodatki (wysługa lat, motywacyjny, funkcyjny, za warunki pracy) </a:t>
            </a:r>
          </a:p>
          <a:p>
            <a:pPr marL="0" indent="0" algn="ctr" rtl="0">
              <a:buNone/>
            </a:pPr>
            <a:r>
              <a:rPr lang="pl-PL" dirty="0"/>
              <a:t>+</a:t>
            </a:r>
          </a:p>
          <a:p>
            <a:pPr marL="0" indent="0" algn="ctr" rtl="0">
              <a:buNone/>
            </a:pPr>
            <a:r>
              <a:rPr lang="pl-PL" dirty="0">
                <a:sym typeface="Wingdings" panose="05000000000000000000" pitchFamily="2" charset="2"/>
              </a:rPr>
              <a:t> </a:t>
            </a:r>
            <a:r>
              <a:rPr lang="pl-PL" dirty="0"/>
              <a:t>wynagrodzenie za godziny ponadwymiarowe </a:t>
            </a:r>
          </a:p>
          <a:p>
            <a:pPr marL="0" indent="0" algn="ctr" rtl="0">
              <a:buNone/>
            </a:pPr>
            <a:r>
              <a:rPr lang="pl-PL" dirty="0"/>
              <a:t>i godziny doraźnych zastępstw</a:t>
            </a:r>
          </a:p>
          <a:p>
            <a:pPr marL="0" indent="0" algn="ctr" rtl="0">
              <a:buNone/>
            </a:pPr>
            <a:r>
              <a:rPr lang="pl-PL" dirty="0"/>
              <a:t>+</a:t>
            </a:r>
          </a:p>
          <a:p>
            <a:pPr marL="0" indent="0" algn="ctr" rtl="0">
              <a:buNone/>
            </a:pPr>
            <a:r>
              <a:rPr lang="pl-PL" dirty="0">
                <a:sym typeface="Wingdings" panose="05000000000000000000" pitchFamily="2" charset="2"/>
              </a:rPr>
              <a:t> </a:t>
            </a:r>
            <a:r>
              <a:rPr lang="pl-PL" dirty="0"/>
              <a:t>nagrody i inne świadczenia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E897E7-18C0-4E46-8AC8-E815ADCCF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Fundusz Nagród </a:t>
            </a:r>
          </a:p>
        </p:txBody>
      </p:sp>
      <p:graphicFrame>
        <p:nvGraphicFramePr>
          <p:cNvPr id="15" name="Tabela 15">
            <a:extLst>
              <a:ext uri="{FF2B5EF4-FFF2-40B4-BE49-F238E27FC236}">
                <a16:creationId xmlns:a16="http://schemas.microsoft.com/office/drawing/2014/main" id="{526D1A50-8467-4E40-ACF7-29BC08462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62351"/>
              </p:ext>
            </p:extLst>
          </p:nvPr>
        </p:nvGraphicFramePr>
        <p:xfrm>
          <a:off x="405780" y="1628800"/>
          <a:ext cx="11377261" cy="4583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323">
                  <a:extLst>
                    <a:ext uri="{9D8B030D-6E8A-4147-A177-3AD203B41FA5}">
                      <a16:colId xmlns:a16="http://schemas.microsoft.com/office/drawing/2014/main" val="3560768123"/>
                    </a:ext>
                  </a:extLst>
                </a:gridCol>
                <a:gridCol w="1625323">
                  <a:extLst>
                    <a:ext uri="{9D8B030D-6E8A-4147-A177-3AD203B41FA5}">
                      <a16:colId xmlns:a16="http://schemas.microsoft.com/office/drawing/2014/main" val="2382950581"/>
                    </a:ext>
                  </a:extLst>
                </a:gridCol>
                <a:gridCol w="1625323">
                  <a:extLst>
                    <a:ext uri="{9D8B030D-6E8A-4147-A177-3AD203B41FA5}">
                      <a16:colId xmlns:a16="http://schemas.microsoft.com/office/drawing/2014/main" val="101429578"/>
                    </a:ext>
                  </a:extLst>
                </a:gridCol>
                <a:gridCol w="1625323">
                  <a:extLst>
                    <a:ext uri="{9D8B030D-6E8A-4147-A177-3AD203B41FA5}">
                      <a16:colId xmlns:a16="http://schemas.microsoft.com/office/drawing/2014/main" val="3980408667"/>
                    </a:ext>
                  </a:extLst>
                </a:gridCol>
                <a:gridCol w="1851636">
                  <a:extLst>
                    <a:ext uri="{9D8B030D-6E8A-4147-A177-3AD203B41FA5}">
                      <a16:colId xmlns:a16="http://schemas.microsoft.com/office/drawing/2014/main" val="1452543178"/>
                    </a:ext>
                  </a:extLst>
                </a:gridCol>
                <a:gridCol w="1399010">
                  <a:extLst>
                    <a:ext uri="{9D8B030D-6E8A-4147-A177-3AD203B41FA5}">
                      <a16:colId xmlns:a16="http://schemas.microsoft.com/office/drawing/2014/main" val="1837660721"/>
                    </a:ext>
                  </a:extLst>
                </a:gridCol>
                <a:gridCol w="1625323">
                  <a:extLst>
                    <a:ext uri="{9D8B030D-6E8A-4147-A177-3AD203B41FA5}">
                      <a16:colId xmlns:a16="http://schemas.microsoft.com/office/drawing/2014/main" val="3967728606"/>
                    </a:ext>
                  </a:extLst>
                </a:gridCol>
              </a:tblGrid>
              <a:tr h="1862301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Planowany </a:t>
                      </a:r>
                    </a:p>
                    <a:p>
                      <a:pPr algn="ctr"/>
                      <a:r>
                        <a:rPr lang="pl-PL" dirty="0"/>
                        <a:t>Fundusz Płac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1,5% = Fundusz Nagród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50% = Fundusz na nagrody Wójta/Dyrektora 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Wysokość nagrody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Ilość nagród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Ogółem na nagrody Wójta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293162"/>
                  </a:ext>
                </a:extLst>
              </a:tr>
              <a:tr h="485220">
                <a:tc gridSpan="7"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2018</a:t>
                      </a:r>
                      <a:endParaRPr lang="pl-PL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962674"/>
                  </a:ext>
                </a:extLst>
              </a:tr>
              <a:tr h="447726">
                <a:tc>
                  <a:txBody>
                    <a:bodyPr/>
                    <a:lstStyle/>
                    <a:p>
                      <a:r>
                        <a:rPr lang="pl-PL" dirty="0"/>
                        <a:t>Wójt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6 622 866,67</a:t>
                      </a:r>
                    </a:p>
                    <a:p>
                      <a:pPr algn="r"/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99 343,00 </a:t>
                      </a:r>
                    </a:p>
                    <a:p>
                      <a:pPr algn="r"/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49 617,50 </a:t>
                      </a:r>
                    </a:p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1 300,00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15 600,00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012994"/>
                  </a:ext>
                </a:extLst>
              </a:tr>
              <a:tr h="445113">
                <a:tc>
                  <a:txBody>
                    <a:bodyPr/>
                    <a:lstStyle/>
                    <a:p>
                      <a:r>
                        <a:rPr lang="pl-PL" dirty="0"/>
                        <a:t>Dyrektor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700,00 / 400,00*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10 500,00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445048"/>
                  </a:ext>
                </a:extLst>
              </a:tr>
              <a:tr h="447726">
                <a:tc gridSpan="7"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2019</a:t>
                      </a:r>
                      <a:endParaRPr lang="pl-PL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181893"/>
                  </a:ext>
                </a:extLst>
              </a:tr>
              <a:tr h="447726">
                <a:tc>
                  <a:txBody>
                    <a:bodyPr/>
                    <a:lstStyle/>
                    <a:p>
                      <a:r>
                        <a:rPr lang="pl-PL" dirty="0"/>
                        <a:t>Wójt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pl-PL" dirty="0"/>
                        <a:t>6 593 466,67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pl-PL" dirty="0"/>
                        <a:t>98 908,00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pl-PL" dirty="0"/>
                        <a:t>49 451,00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20 000,00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03676"/>
                  </a:ext>
                </a:extLst>
              </a:tr>
              <a:tr h="447726">
                <a:tc>
                  <a:txBody>
                    <a:bodyPr/>
                    <a:lstStyle/>
                    <a:p>
                      <a:r>
                        <a:rPr lang="pl-PL" dirty="0"/>
                        <a:t>Dyrektor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58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58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Dodatek dla stażysty – art. 53a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A2613AA-CA0E-46E4-A7F9-7BDDFEB82329}"/>
              </a:ext>
            </a:extLst>
          </p:cNvPr>
          <p:cNvSpPr txBox="1"/>
          <p:nvPr/>
        </p:nvSpPr>
        <p:spPr>
          <a:xfrm>
            <a:off x="1522414" y="1916832"/>
            <a:ext cx="9252518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2800" dirty="0"/>
              <a:t>Nauczyciel stażysta odbywający staż na stopień nauczyciela kontraktowego otrzymuje </a:t>
            </a:r>
            <a:r>
              <a:rPr lang="pl-PL" sz="2800" u="sng" dirty="0"/>
              <a:t>jednorazowe</a:t>
            </a:r>
            <a:r>
              <a:rPr lang="pl-PL" sz="2800" dirty="0"/>
              <a:t> świadczenie na start w wysokości </a:t>
            </a:r>
            <a:r>
              <a:rPr lang="pl-PL" sz="2800" u="sng" dirty="0"/>
              <a:t>1000 zł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Dodatek wiejski – art. 54 ust. 5 KN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A2613AA-CA0E-46E4-A7F9-7BDDFEB82329}"/>
              </a:ext>
            </a:extLst>
          </p:cNvPr>
          <p:cNvSpPr txBox="1"/>
          <p:nvPr/>
        </p:nvSpPr>
        <p:spPr>
          <a:xfrm>
            <a:off x="1522414" y="1916832"/>
            <a:ext cx="842493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dirty="0"/>
              <a:t>Nauczycielowi posiadającemu kwalifikacje do zajmowania stanowiska nauczyciela, zatrudnionemu na terenie wsi lub w mieście liczącym do 5000 mieszkańców, </a:t>
            </a:r>
            <a:r>
              <a:rPr lang="pl-PL" u="sng" dirty="0"/>
              <a:t>przysługuje odrębny dodatek w wysokości 10% wynagrodzenia zasadniczego</a:t>
            </a:r>
            <a:r>
              <a:rPr lang="pl-PL" dirty="0"/>
              <a:t>. </a:t>
            </a:r>
            <a:br>
              <a:rPr lang="pl-PL" dirty="0"/>
            </a:br>
            <a:r>
              <a:rPr lang="pl-PL" dirty="0"/>
              <a:t>Organ prowadzący szkołę może podwyższyć dodatek nauczycielowi zatrudnionemu na terenie wiejskim, na którym występuje deficyt kadr.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1AFB648-2924-4DA6-821B-32B39744B5F2}"/>
              </a:ext>
            </a:extLst>
          </p:cNvPr>
          <p:cNvGraphicFramePr>
            <a:graphicFrameLocks noGrp="1"/>
          </p:cNvGraphicFramePr>
          <p:nvPr/>
        </p:nvGraphicFramePr>
        <p:xfrm>
          <a:off x="1522414" y="3429000"/>
          <a:ext cx="8125884" cy="23977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08628">
                  <a:extLst>
                    <a:ext uri="{9D8B030D-6E8A-4147-A177-3AD203B41FA5}">
                      <a16:colId xmlns:a16="http://schemas.microsoft.com/office/drawing/2014/main" val="1665877034"/>
                    </a:ext>
                  </a:extLst>
                </a:gridCol>
                <a:gridCol w="2708628">
                  <a:extLst>
                    <a:ext uri="{9D8B030D-6E8A-4147-A177-3AD203B41FA5}">
                      <a16:colId xmlns:a16="http://schemas.microsoft.com/office/drawing/2014/main" val="3050329127"/>
                    </a:ext>
                  </a:extLst>
                </a:gridCol>
                <a:gridCol w="2708628">
                  <a:extLst>
                    <a:ext uri="{9D8B030D-6E8A-4147-A177-3AD203B41FA5}">
                      <a16:colId xmlns:a16="http://schemas.microsoft.com/office/drawing/2014/main" val="4411692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stopień awansu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minimalne wynagrodzenie zasadnicze (brutto)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10% wynagrodzenia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28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stażysta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2 782,00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278,20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970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kontraktowy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2 862,00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286,20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75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mianowany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3 250,00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325,00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50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dyplomowany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3 817,00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381,70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158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2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Wynagrodzenie nauczycieli – podsumowanie </a:t>
            </a:r>
            <a:r>
              <a:rPr lang="pl-PL" sz="1600" dirty="0"/>
              <a:t>(stażysta rozpoczynający pracę w szkole)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0FE834F-649B-4247-A420-FF6DB722FDA6}"/>
              </a:ext>
            </a:extLst>
          </p:cNvPr>
          <p:cNvSpPr txBox="1"/>
          <p:nvPr/>
        </p:nvSpPr>
        <p:spPr>
          <a:xfrm>
            <a:off x="6094412" y="1484784"/>
            <a:ext cx="5760640" cy="579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2 728,00 zł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+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0 zł (wysługa)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+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0 zł (motywacyjny)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+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0 zł (funkcyjny)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+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593,44 zł (ponadwymiarowe </a:t>
            </a:r>
            <a:r>
              <a:rPr lang="pl-PL" dirty="0"/>
              <a:t>4h x 4 </a:t>
            </a:r>
            <a:r>
              <a:rPr lang="pl-PL" dirty="0" err="1"/>
              <a:t>tyg</a:t>
            </a:r>
            <a:r>
              <a:rPr lang="pl-PL" dirty="0"/>
              <a:t> x 37,09 zł</a:t>
            </a:r>
            <a:r>
              <a:rPr lang="pl-PL" sz="2400" dirty="0"/>
              <a:t>)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+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272,80 zł (dodatek wiejski)</a:t>
            </a:r>
          </a:p>
          <a:p>
            <a:pPr algn="ctr">
              <a:lnSpc>
                <a:spcPct val="90000"/>
              </a:lnSpc>
            </a:pPr>
            <a:r>
              <a:rPr lang="pl-PL" sz="2400" dirty="0"/>
              <a:t>=</a:t>
            </a:r>
          </a:p>
          <a:p>
            <a:pPr algn="ctr">
              <a:lnSpc>
                <a:spcPct val="90000"/>
              </a:lnSpc>
            </a:pPr>
            <a:r>
              <a:rPr lang="pl-PL" sz="2400" b="1" u="sng" dirty="0"/>
              <a:t>3 594,24zł</a:t>
            </a:r>
          </a:p>
          <a:p>
            <a:pPr>
              <a:lnSpc>
                <a:spcPct val="90000"/>
              </a:lnSpc>
            </a:pPr>
            <a:r>
              <a:rPr lang="pl-PL" sz="2800" dirty="0"/>
              <a:t>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E7FFE8C-6D7E-4A00-80FC-33E753FFE6F3}"/>
              </a:ext>
            </a:extLst>
          </p:cNvPr>
          <p:cNvSpPr txBox="1"/>
          <p:nvPr/>
        </p:nvSpPr>
        <p:spPr>
          <a:xfrm>
            <a:off x="621804" y="1484784"/>
            <a:ext cx="43559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"/>
            </a:pPr>
            <a:r>
              <a:rPr lang="pl-PL" sz="2000" dirty="0"/>
              <a:t>wynagrodzenie zasadnicze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+</a:t>
            </a:r>
          </a:p>
          <a:p>
            <a:pPr algn="ctr"/>
            <a:endParaRPr lang="pl-PL" sz="2000" dirty="0"/>
          </a:p>
          <a:p>
            <a:pPr marL="342900" indent="-342900" algn="ctr">
              <a:buFont typeface="Wingdings" panose="05000000000000000000" pitchFamily="2" charset="2"/>
              <a:buChar char=""/>
            </a:pPr>
            <a:r>
              <a:rPr lang="pl-PL" sz="2000" dirty="0"/>
              <a:t>dodatki (wysługa lat, motywacyjny, funkcyjny, za warunki pracy) </a:t>
            </a:r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+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>
                <a:sym typeface="Wingdings" panose="05000000000000000000" pitchFamily="2" charset="2"/>
              </a:rPr>
              <a:t> </a:t>
            </a:r>
            <a:r>
              <a:rPr lang="pl-PL" sz="2000" dirty="0"/>
              <a:t>wynagrodzenie za godziny ponadwymiarowe </a:t>
            </a:r>
          </a:p>
          <a:p>
            <a:pPr algn="ctr"/>
            <a:r>
              <a:rPr lang="pl-PL" sz="2000" dirty="0"/>
              <a:t>i godziny doraźnych zastępstw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+</a:t>
            </a:r>
          </a:p>
          <a:p>
            <a:pPr algn="ctr"/>
            <a:r>
              <a:rPr lang="pl-PL" sz="2000" dirty="0">
                <a:sym typeface="Wingdings" panose="05000000000000000000" pitchFamily="2" charset="2"/>
              </a:rPr>
              <a:t> </a:t>
            </a:r>
            <a:r>
              <a:rPr lang="pl-PL" sz="2000" dirty="0"/>
              <a:t>nagrody i inne świadczenia</a:t>
            </a:r>
          </a:p>
        </p:txBody>
      </p:sp>
      <p:sp>
        <p:nvSpPr>
          <p:cNvPr id="6" name="Nawias klamrowy zamykający 5">
            <a:extLst>
              <a:ext uri="{FF2B5EF4-FFF2-40B4-BE49-F238E27FC236}">
                <a16:creationId xmlns:a16="http://schemas.microsoft.com/office/drawing/2014/main" id="{04BD7D0C-6641-4FFC-A610-26546FA370AD}"/>
              </a:ext>
            </a:extLst>
          </p:cNvPr>
          <p:cNvSpPr/>
          <p:nvPr/>
        </p:nvSpPr>
        <p:spPr>
          <a:xfrm>
            <a:off x="5446340" y="2420888"/>
            <a:ext cx="288032" cy="2016224"/>
          </a:xfrm>
          <a:prstGeom prst="rightBrac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258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Wynagrodzenie nauczycieli – podsumowanie </a:t>
            </a:r>
            <a:r>
              <a:rPr lang="pl-PL" sz="1600" dirty="0"/>
              <a:t>(dyplomowany, 20 letni staż pracy)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0FE834F-649B-4247-A420-FF6DB722FDA6}"/>
              </a:ext>
            </a:extLst>
          </p:cNvPr>
          <p:cNvSpPr txBox="1"/>
          <p:nvPr/>
        </p:nvSpPr>
        <p:spPr>
          <a:xfrm>
            <a:off x="6094412" y="1484784"/>
            <a:ext cx="5760640" cy="579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3 817,00 zł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+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763,40 zł (20% wysługa)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+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250,00 zł (motywacyjny)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+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300,00 zł (funkcyjny za wychowawstwo)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+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814,24 zł (ponadwymiarowe </a:t>
            </a:r>
            <a:r>
              <a:rPr lang="pl-PL" dirty="0"/>
              <a:t>4h x 4 </a:t>
            </a:r>
            <a:r>
              <a:rPr lang="pl-PL" dirty="0" err="1"/>
              <a:t>tyg</a:t>
            </a:r>
            <a:r>
              <a:rPr lang="pl-PL" dirty="0"/>
              <a:t> x 50,89 zł</a:t>
            </a:r>
            <a:r>
              <a:rPr lang="pl-PL" sz="2400" dirty="0"/>
              <a:t>)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+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381,70 zł (dodatek wiejski)</a:t>
            </a:r>
          </a:p>
          <a:p>
            <a:pPr algn="ctr">
              <a:lnSpc>
                <a:spcPct val="90000"/>
              </a:lnSpc>
            </a:pPr>
            <a:r>
              <a:rPr lang="pl-PL" sz="2400" dirty="0"/>
              <a:t>=</a:t>
            </a:r>
          </a:p>
          <a:p>
            <a:pPr algn="ctr">
              <a:lnSpc>
                <a:spcPct val="90000"/>
              </a:lnSpc>
            </a:pPr>
            <a:r>
              <a:rPr lang="pl-PL" sz="2400" b="1" u="sng" dirty="0"/>
              <a:t>6 326,34zł</a:t>
            </a:r>
          </a:p>
          <a:p>
            <a:pPr>
              <a:lnSpc>
                <a:spcPct val="90000"/>
              </a:lnSpc>
            </a:pPr>
            <a:r>
              <a:rPr lang="pl-PL" sz="2800" dirty="0"/>
              <a:t>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E7FFE8C-6D7E-4A00-80FC-33E753FFE6F3}"/>
              </a:ext>
            </a:extLst>
          </p:cNvPr>
          <p:cNvSpPr txBox="1"/>
          <p:nvPr/>
        </p:nvSpPr>
        <p:spPr>
          <a:xfrm>
            <a:off x="621804" y="1484784"/>
            <a:ext cx="43559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"/>
            </a:pPr>
            <a:r>
              <a:rPr lang="pl-PL" sz="2000" dirty="0"/>
              <a:t>wynagrodzenie zasadnicze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+</a:t>
            </a:r>
          </a:p>
          <a:p>
            <a:pPr algn="ctr"/>
            <a:endParaRPr lang="pl-PL" sz="2000" dirty="0"/>
          </a:p>
          <a:p>
            <a:pPr marL="342900" indent="-342900" algn="ctr">
              <a:buFont typeface="Wingdings" panose="05000000000000000000" pitchFamily="2" charset="2"/>
              <a:buChar char=""/>
            </a:pPr>
            <a:r>
              <a:rPr lang="pl-PL" sz="2000" dirty="0"/>
              <a:t>dodatki (wysługa lat, motywacyjny, funkcyjny, za warunki pracy) </a:t>
            </a:r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+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>
                <a:sym typeface="Wingdings" panose="05000000000000000000" pitchFamily="2" charset="2"/>
              </a:rPr>
              <a:t> </a:t>
            </a:r>
            <a:r>
              <a:rPr lang="pl-PL" sz="2000" dirty="0"/>
              <a:t>wynagrodzenie za godziny ponadwymiarowe </a:t>
            </a:r>
          </a:p>
          <a:p>
            <a:pPr algn="ctr"/>
            <a:r>
              <a:rPr lang="pl-PL" sz="2000" dirty="0"/>
              <a:t>i godziny doraźnych zastępstw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+</a:t>
            </a:r>
          </a:p>
          <a:p>
            <a:pPr algn="ctr"/>
            <a:r>
              <a:rPr lang="pl-PL" sz="2000" dirty="0">
                <a:sym typeface="Wingdings" panose="05000000000000000000" pitchFamily="2" charset="2"/>
              </a:rPr>
              <a:t> </a:t>
            </a:r>
            <a:r>
              <a:rPr lang="pl-PL" sz="2000" dirty="0"/>
              <a:t>nagrody i inne świadczenia</a:t>
            </a:r>
          </a:p>
        </p:txBody>
      </p:sp>
      <p:sp>
        <p:nvSpPr>
          <p:cNvPr id="6" name="Nawias klamrowy zamykający 5">
            <a:extLst>
              <a:ext uri="{FF2B5EF4-FFF2-40B4-BE49-F238E27FC236}">
                <a16:creationId xmlns:a16="http://schemas.microsoft.com/office/drawing/2014/main" id="{04BD7D0C-6641-4FFC-A610-26546FA370AD}"/>
              </a:ext>
            </a:extLst>
          </p:cNvPr>
          <p:cNvSpPr/>
          <p:nvPr/>
        </p:nvSpPr>
        <p:spPr>
          <a:xfrm>
            <a:off x="5415643" y="2367815"/>
            <a:ext cx="288032" cy="2016224"/>
          </a:xfrm>
          <a:prstGeom prst="rightBrac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670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Wynagrodzenie nauczycieli – podsumowanie </a:t>
            </a:r>
            <a:r>
              <a:rPr lang="pl-PL" sz="1600" dirty="0"/>
              <a:t>(dyrektorzy szkół)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0FE834F-649B-4247-A420-FF6DB722FDA6}"/>
              </a:ext>
            </a:extLst>
          </p:cNvPr>
          <p:cNvSpPr txBox="1"/>
          <p:nvPr/>
        </p:nvSpPr>
        <p:spPr>
          <a:xfrm>
            <a:off x="6094412" y="1484784"/>
            <a:ext cx="5760640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3 817,00 zł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+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419,87zł / 763,40 zł (11% / 20% wysługa)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+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700,00 zł (motywacyjny)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+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1 200,00 zł /1 400,00 zł / 1 850,00 zł (funkcyjny dla dyrektora)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+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0,00 zł (ponadwymiarowe)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+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381,70 zł (dodatek wiejski)</a:t>
            </a:r>
          </a:p>
          <a:p>
            <a:pPr>
              <a:lnSpc>
                <a:spcPct val="90000"/>
              </a:lnSpc>
            </a:pPr>
            <a:r>
              <a:rPr lang="pl-PL" sz="2800" dirty="0"/>
              <a:t>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E7FFE8C-6D7E-4A00-80FC-33E753FFE6F3}"/>
              </a:ext>
            </a:extLst>
          </p:cNvPr>
          <p:cNvSpPr txBox="1"/>
          <p:nvPr/>
        </p:nvSpPr>
        <p:spPr>
          <a:xfrm>
            <a:off x="621804" y="1484784"/>
            <a:ext cx="43559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"/>
            </a:pPr>
            <a:r>
              <a:rPr lang="pl-PL" sz="2000" dirty="0"/>
              <a:t>wynagrodzenie zasadnicze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+</a:t>
            </a:r>
          </a:p>
          <a:p>
            <a:pPr algn="ctr"/>
            <a:endParaRPr lang="pl-PL" sz="2000" dirty="0"/>
          </a:p>
          <a:p>
            <a:pPr marL="342900" indent="-342900" algn="ctr">
              <a:buFont typeface="Wingdings" panose="05000000000000000000" pitchFamily="2" charset="2"/>
              <a:buChar char=""/>
            </a:pPr>
            <a:r>
              <a:rPr lang="pl-PL" sz="2000" dirty="0"/>
              <a:t>dodatki (wysługa lat, motywacyjny, funkcyjny, za warunki pracy) </a:t>
            </a:r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+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>
                <a:sym typeface="Wingdings" panose="05000000000000000000" pitchFamily="2" charset="2"/>
              </a:rPr>
              <a:t> </a:t>
            </a:r>
            <a:r>
              <a:rPr lang="pl-PL" sz="2000" dirty="0"/>
              <a:t>wynagrodzenie za godziny ponadwymiarowe </a:t>
            </a:r>
          </a:p>
          <a:p>
            <a:pPr algn="ctr"/>
            <a:r>
              <a:rPr lang="pl-PL" sz="2000" dirty="0"/>
              <a:t>i godziny doraźnych zastępstw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+</a:t>
            </a:r>
          </a:p>
          <a:p>
            <a:pPr algn="ctr"/>
            <a:r>
              <a:rPr lang="pl-PL" sz="2000" dirty="0">
                <a:sym typeface="Wingdings" panose="05000000000000000000" pitchFamily="2" charset="2"/>
              </a:rPr>
              <a:t> </a:t>
            </a:r>
            <a:r>
              <a:rPr lang="pl-PL" sz="2000" dirty="0"/>
              <a:t>nagrody i inne świadczenia</a:t>
            </a:r>
          </a:p>
        </p:txBody>
      </p:sp>
      <p:sp>
        <p:nvSpPr>
          <p:cNvPr id="6" name="Nawias klamrowy zamykający 5">
            <a:extLst>
              <a:ext uri="{FF2B5EF4-FFF2-40B4-BE49-F238E27FC236}">
                <a16:creationId xmlns:a16="http://schemas.microsoft.com/office/drawing/2014/main" id="{04BD7D0C-6641-4FFC-A610-26546FA370AD}"/>
              </a:ext>
            </a:extLst>
          </p:cNvPr>
          <p:cNvSpPr/>
          <p:nvPr/>
        </p:nvSpPr>
        <p:spPr>
          <a:xfrm>
            <a:off x="5415643" y="2367815"/>
            <a:ext cx="288032" cy="2016224"/>
          </a:xfrm>
          <a:prstGeom prst="rightBrac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Średnie wynagrodzenia nauczycieli – </a:t>
            </a:r>
            <a:br>
              <a:rPr lang="pl-PL" dirty="0"/>
            </a:br>
            <a:r>
              <a:rPr lang="pl-PL" dirty="0"/>
              <a:t>art. 30a KN </a:t>
            </a:r>
            <a:endParaRPr lang="pl-PL" sz="16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0980804-55FC-4106-8CDD-90EA66BAF3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32202" y="-480987"/>
            <a:ext cx="5069457" cy="928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6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l-PL" sz="1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A92A190-4ED9-404E-95C7-A5944A37986A}"/>
              </a:ext>
            </a:extLst>
          </p:cNvPr>
          <p:cNvSpPr txBox="1"/>
          <p:nvPr/>
        </p:nvSpPr>
        <p:spPr>
          <a:xfrm>
            <a:off x="7678588" y="5157192"/>
            <a:ext cx="468052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Dziękuję za uwagę</a:t>
            </a:r>
          </a:p>
          <a:p>
            <a:pPr>
              <a:lnSpc>
                <a:spcPct val="90000"/>
              </a:lnSpc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0789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ym typeface="Wingdings" panose="05000000000000000000" pitchFamily="2" charset="2"/>
              </a:rPr>
              <a:t> </a:t>
            </a:r>
            <a:r>
              <a:rPr lang="pl-PL" dirty="0"/>
              <a:t>Minimalne wynagrodzenie nauczycieli</a:t>
            </a:r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pl-PL" dirty="0"/>
              <a:t>Podstawa prawna:</a:t>
            </a:r>
          </a:p>
          <a:p>
            <a:pPr marL="0" indent="0">
              <a:buNone/>
            </a:pPr>
            <a:r>
              <a:rPr lang="pl-PL" dirty="0"/>
              <a:t>Rozporządzenie Ministra Edukacji Narodowej i Sportu z dnia 31 stycznia 2005 r. w sprawie wysokości minimalnych stawek wynagrodzenia zasadniczego nauczycieli, ogólnych warunków przyznawania dodatków do wynagrodzenia zasadniczego oraz wynagradzania za pracę w dniu wolnym od pracy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Obecnie obowiązująca zmiana została wprowadzona 12 grudnia 2019 roku (z mocą obowiązującą od 01.01.2020 r.)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Wysokość minimalnych stawek wynagrodzenia zasadniczego</a:t>
            </a:r>
          </a:p>
        </p:txBody>
      </p:sp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E2C28318-2EB3-4C92-AFC0-5AF7255EED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726031"/>
              </p:ext>
            </p:extLst>
          </p:nvPr>
        </p:nvGraphicFramePr>
        <p:xfrm>
          <a:off x="1522412" y="1905000"/>
          <a:ext cx="8460431" cy="354022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677759">
                  <a:extLst>
                    <a:ext uri="{9D8B030D-6E8A-4147-A177-3AD203B41FA5}">
                      <a16:colId xmlns:a16="http://schemas.microsoft.com/office/drawing/2014/main" val="2483195943"/>
                    </a:ext>
                  </a:extLst>
                </a:gridCol>
                <a:gridCol w="1119299">
                  <a:extLst>
                    <a:ext uri="{9D8B030D-6E8A-4147-A177-3AD203B41FA5}">
                      <a16:colId xmlns:a16="http://schemas.microsoft.com/office/drawing/2014/main" val="42308581"/>
                    </a:ext>
                  </a:extLst>
                </a:gridCol>
                <a:gridCol w="1279201">
                  <a:extLst>
                    <a:ext uri="{9D8B030D-6E8A-4147-A177-3AD203B41FA5}">
                      <a16:colId xmlns:a16="http://schemas.microsoft.com/office/drawing/2014/main" val="3965529570"/>
                    </a:ext>
                  </a:extLst>
                </a:gridCol>
                <a:gridCol w="1692086">
                  <a:extLst>
                    <a:ext uri="{9D8B030D-6E8A-4147-A177-3AD203B41FA5}">
                      <a16:colId xmlns:a16="http://schemas.microsoft.com/office/drawing/2014/main" val="2266847330"/>
                    </a:ext>
                  </a:extLst>
                </a:gridCol>
                <a:gridCol w="1692086">
                  <a:extLst>
                    <a:ext uri="{9D8B030D-6E8A-4147-A177-3AD203B41FA5}">
                      <a16:colId xmlns:a16="http://schemas.microsoft.com/office/drawing/2014/main" val="9134062"/>
                    </a:ext>
                  </a:extLst>
                </a:gridCol>
              </a:tblGrid>
              <a:tr h="457815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Poziom wykształcenia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Stopień awansu zawodowego</a:t>
                      </a:r>
                      <a:endParaRPr lang="pl-PL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110829"/>
                  </a:ext>
                </a:extLst>
              </a:tr>
              <a:tr h="705536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/>
                        <a:t>nauczyciel stażysta</a:t>
                      </a:r>
                      <a:endParaRPr lang="pl-PL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/>
                        <a:t>nauczyciel kontraktowy</a:t>
                      </a:r>
                    </a:p>
                    <a:p>
                      <a:pPr algn="ctr"/>
                      <a:endParaRPr lang="pl-PL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/>
                        <a:t>nauczyciel mianowany</a:t>
                      </a:r>
                      <a:endParaRPr lang="pl-PL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/>
                        <a:t>nauczyciel dyplomowany</a:t>
                      </a:r>
                      <a:endParaRPr lang="pl-PL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44098"/>
                  </a:ext>
                </a:extLst>
              </a:tr>
              <a:tr h="457815">
                <a:tc>
                  <a:txBody>
                    <a:bodyPr/>
                    <a:lstStyle/>
                    <a:p>
                      <a:r>
                        <a:rPr lang="pl-PL" sz="900" dirty="0"/>
                        <a:t>Tytuł zawodowy magistra z przygotowaniem pedagogicznym</a:t>
                      </a:r>
                      <a:endParaRPr lang="pl-PL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2 782,00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2 862,00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3 250,00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3 817,00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844998"/>
                  </a:ext>
                </a:extLst>
              </a:tr>
              <a:tr h="790201">
                <a:tc>
                  <a:txBody>
                    <a:bodyPr/>
                    <a:lstStyle/>
                    <a:p>
                      <a:r>
                        <a:rPr lang="pl-PL" sz="900" dirty="0"/>
                        <a:t>Tytuł zawodowy magistra bez przygotowania pedagogicznego, tytuł zawodowy licencjata/inżyniera z przygotowaniem pedagogicznym</a:t>
                      </a:r>
                      <a:endParaRPr lang="pl-PL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2 617,00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2 663,00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2 832,00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3 324,00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080372"/>
                  </a:ext>
                </a:extLst>
              </a:tr>
              <a:tr h="1128858">
                <a:tc>
                  <a:txBody>
                    <a:bodyPr/>
                    <a:lstStyle/>
                    <a:p>
                      <a:r>
                        <a:rPr lang="pl-PL" sz="900" dirty="0"/>
                        <a:t>Tytuł zawodowy licencjata/inżyniera bez przygotowania pedagogicznego, dyplom ukończenia kolegium nauczycielskiego lub nauczycielskiego kolegium języków obcych, pozostałe wykształcenie</a:t>
                      </a:r>
                      <a:endParaRPr lang="pl-PL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2 600,00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2 617,00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2 638,00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/>
                        <a:t>2 905,00</a:t>
                      </a:r>
                      <a:endParaRPr lang="pl-P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427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Zmiany minimalnego wynagrodzenia nauczycieli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E39BD0AC-ABEB-4B19-8809-58169AC16A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648208"/>
              </p:ext>
            </p:extLst>
          </p:nvPr>
        </p:nvGraphicFramePr>
        <p:xfrm>
          <a:off x="1522414" y="1788318"/>
          <a:ext cx="9324526" cy="479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714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Zmiany minimalnego wynagrodzenia nauczycieli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F035F38A-E805-4F2A-9C29-B250392CAE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714465"/>
              </p:ext>
            </p:extLst>
          </p:nvPr>
        </p:nvGraphicFramePr>
        <p:xfrm>
          <a:off x="1522414" y="2057400"/>
          <a:ext cx="914399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ym typeface="Wingdings" panose="05000000000000000000" pitchFamily="2" charset="2"/>
              </a:rPr>
              <a:t> Dodatki do wynagrodzenia</a:t>
            </a:r>
            <a:endParaRPr lang="pl-PL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457200" indent="-457200" rtl="0">
              <a:buAutoNum type="alphaLcPeriod"/>
            </a:pPr>
            <a:r>
              <a:rPr lang="pl-PL" dirty="0"/>
              <a:t>Wysługa lat – art. 33 ust. 1 Karty Nauczyciela</a:t>
            </a:r>
          </a:p>
          <a:p>
            <a:pPr marL="0" indent="0">
              <a:buNone/>
            </a:pPr>
            <a:r>
              <a:rPr lang="pl-PL" dirty="0"/>
              <a:t>Nauczycielom przysługuje dodatek za wysługę lat, w wysokości </a:t>
            </a:r>
            <a:r>
              <a:rPr lang="pl-PL" b="1" u="sng" dirty="0"/>
              <a:t>1%</a:t>
            </a:r>
            <a:r>
              <a:rPr lang="pl-PL" u="sng" dirty="0"/>
              <a:t> </a:t>
            </a:r>
            <a:r>
              <a:rPr lang="pl-PL" dirty="0"/>
              <a:t>wynagrodzenia zasadniczego za każdy rok pracy, wypłacany w okresach miesięcznych poczynając </a:t>
            </a:r>
            <a:r>
              <a:rPr lang="pl-PL" u="sng" dirty="0"/>
              <a:t>od czwartego roku </a:t>
            </a:r>
            <a:r>
              <a:rPr lang="pl-PL" dirty="0"/>
              <a:t>pracy, z tym że dodatek ten </a:t>
            </a:r>
            <a:r>
              <a:rPr lang="pl-PL" u="sng" dirty="0"/>
              <a:t>nie może przekroczyć 20% </a:t>
            </a:r>
            <a:r>
              <a:rPr lang="pl-PL" dirty="0"/>
              <a:t>wynagrodzenia zasadniczego. </a:t>
            </a:r>
          </a:p>
        </p:txBody>
      </p:sp>
    </p:spTree>
    <p:extLst>
      <p:ext uri="{BB962C8B-B14F-4D97-AF65-F5344CB8AC3E}">
        <p14:creationId xmlns:p14="http://schemas.microsoft.com/office/powerpoint/2010/main" val="190553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ym typeface="Wingdings" panose="05000000000000000000" pitchFamily="2" charset="2"/>
              </a:rPr>
              <a:t> Dodatki do wynagrodzenia</a:t>
            </a:r>
            <a:endParaRPr lang="pl-PL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>
          <a:xfrm>
            <a:off x="1528121" y="1844824"/>
            <a:ext cx="9144000" cy="4678362"/>
          </a:xfrm>
        </p:spPr>
        <p:txBody>
          <a:bodyPr rtlCol="0">
            <a:normAutofit fontScale="70000" lnSpcReduction="20000"/>
          </a:bodyPr>
          <a:lstStyle/>
          <a:p>
            <a:pPr marL="0" indent="0" rtl="0">
              <a:buNone/>
            </a:pPr>
            <a:r>
              <a:rPr lang="pl-PL" sz="3400" dirty="0"/>
              <a:t>b. dodatek motywacyjny </a:t>
            </a:r>
            <a:r>
              <a:rPr lang="pl-PL" dirty="0"/>
              <a:t>– warunki przyznania</a:t>
            </a:r>
          </a:p>
          <a:p>
            <a:pPr marL="0" indent="0" rtl="0">
              <a:buNone/>
            </a:pPr>
            <a:r>
              <a:rPr lang="pl-PL" dirty="0"/>
              <a:t>Ogólne warunki przyznawania nauczycielom dodatku motywacyjnego określa Rozporządzenie MEN z 31.01.2005: </a:t>
            </a:r>
          </a:p>
          <a:p>
            <a:r>
              <a:rPr lang="pl-PL" dirty="0"/>
              <a:t>osiągnięcia w realizowanym procesie dydaktycznym;</a:t>
            </a:r>
          </a:p>
          <a:p>
            <a:r>
              <a:rPr lang="pl-PL" dirty="0"/>
              <a:t>osiągnięcia wychowawczo-opiekuńcze;</a:t>
            </a:r>
          </a:p>
          <a:p>
            <a:r>
              <a:rPr lang="pl-PL" dirty="0"/>
              <a:t>wprowadzanie innowacji pedagogicznych, skutkujących efektami w procesie kształcenia i wychowania;</a:t>
            </a:r>
          </a:p>
          <a:p>
            <a:r>
              <a:rPr lang="pl-PL" dirty="0"/>
              <a:t>zaangażowanie w realizację czynności i zajęć, o których mowa w art. 42 ust. 2 pkt 2 Karty Nauczyciela tj. innych zajęć i czynności wynikających z zadań statutowych szkoły;</a:t>
            </a:r>
          </a:p>
          <a:p>
            <a:r>
              <a:rPr lang="pl-PL" dirty="0"/>
              <a:t>szczególnie efektywne wypełnianie zadań i obowiązków związanych z powierzonym stanowiskiem;</a:t>
            </a:r>
          </a:p>
          <a:p>
            <a:r>
              <a:rPr lang="pl-PL" dirty="0"/>
              <a:t>realizowanie w szkole zadań edukacyjnych, wynikających z przyjętych przez organ prowadzący priorytetów w realizowanej lokalnej polityce oświatowej.</a:t>
            </a:r>
          </a:p>
          <a:p>
            <a:pPr marL="0" indent="0" algn="ctr" rtl="0">
              <a:buNone/>
            </a:pPr>
            <a:r>
              <a:rPr lang="pl-PL" u="sng" dirty="0"/>
              <a:t>Szczegółowe warunki dla każdych z w/w określa §6 projektu regulaminu</a:t>
            </a:r>
          </a:p>
        </p:txBody>
      </p:sp>
    </p:spTree>
    <p:extLst>
      <p:ext uri="{BB962C8B-B14F-4D97-AF65-F5344CB8AC3E}">
        <p14:creationId xmlns:p14="http://schemas.microsoft.com/office/powerpoint/2010/main" val="219088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ym typeface="Wingdings" panose="05000000000000000000" pitchFamily="2" charset="2"/>
              </a:rPr>
              <a:t> Dodatki do wynagrodzenia</a:t>
            </a:r>
            <a:endParaRPr lang="pl-PL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>
          <a:xfrm>
            <a:off x="1528121" y="1844824"/>
            <a:ext cx="9144000" cy="4678362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/>
              <a:t>b. dodatek motywacyjny</a:t>
            </a:r>
          </a:p>
          <a:p>
            <a:pPr marL="0" indent="0" rtl="0">
              <a:buNone/>
            </a:pPr>
            <a:endParaRPr lang="pl-PL" dirty="0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A4B589B3-67B6-4EC4-BBB9-8801E1E04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559373"/>
              </p:ext>
            </p:extLst>
          </p:nvPr>
        </p:nvGraphicFramePr>
        <p:xfrm>
          <a:off x="1491270" y="2636912"/>
          <a:ext cx="9931736" cy="2880319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82934">
                  <a:extLst>
                    <a:ext uri="{9D8B030D-6E8A-4147-A177-3AD203B41FA5}">
                      <a16:colId xmlns:a16="http://schemas.microsoft.com/office/drawing/2014/main" val="4039429956"/>
                    </a:ext>
                  </a:extLst>
                </a:gridCol>
                <a:gridCol w="2482934">
                  <a:extLst>
                    <a:ext uri="{9D8B030D-6E8A-4147-A177-3AD203B41FA5}">
                      <a16:colId xmlns:a16="http://schemas.microsoft.com/office/drawing/2014/main" val="2126057598"/>
                    </a:ext>
                  </a:extLst>
                </a:gridCol>
                <a:gridCol w="2482934">
                  <a:extLst>
                    <a:ext uri="{9D8B030D-6E8A-4147-A177-3AD203B41FA5}">
                      <a16:colId xmlns:a16="http://schemas.microsoft.com/office/drawing/2014/main" val="1556866414"/>
                    </a:ext>
                  </a:extLst>
                </a:gridCol>
                <a:gridCol w="2482934">
                  <a:extLst>
                    <a:ext uri="{9D8B030D-6E8A-4147-A177-3AD203B41FA5}">
                      <a16:colId xmlns:a16="http://schemas.microsoft.com/office/drawing/2014/main" val="960875709"/>
                    </a:ext>
                  </a:extLst>
                </a:gridCol>
              </a:tblGrid>
              <a:tr h="1386821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Stanowisko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Obecnie obowiązujące stawki (brutto)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Stawki proponowane przez związki zawodowe (brutto)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Stawki zawarte w projekcie regulaminu</a:t>
                      </a:r>
                    </a:p>
                    <a:p>
                      <a:pPr algn="ctr"/>
                      <a:r>
                        <a:rPr lang="pl-PL" dirty="0"/>
                        <a:t>(brutto)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19647"/>
                  </a:ext>
                </a:extLst>
              </a:tr>
              <a:tr h="746749">
                <a:tc>
                  <a:txBody>
                    <a:bodyPr/>
                    <a:lstStyle/>
                    <a:p>
                      <a:r>
                        <a:rPr lang="pl-PL" dirty="0"/>
                        <a:t>nauczyciel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nie wyższy niż 500,00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150,00 zł – 600,00zł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100,00 zł – 500,00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39719"/>
                  </a:ext>
                </a:extLst>
              </a:tr>
              <a:tr h="746749">
                <a:tc>
                  <a:txBody>
                    <a:bodyPr/>
                    <a:lstStyle/>
                    <a:p>
                      <a:r>
                        <a:rPr lang="pl-PL" dirty="0"/>
                        <a:t>dyrektor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nie wyższy niż 700,00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700,00 zł – 1 000,00zł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500,00 zł – 700,00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891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12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blica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85_TF02804846_TF02804846.potx" id="{BC55DF40-C1B1-4324-9390-76F7A3F99AD7}" vid="{03A57810-FD05-498B-89FB-B0E4345A6C5D}"/>
    </a:ext>
  </a:extLst>
</a:theme>
</file>

<file path=ppt/theme/theme2.xml><?xml version="1.0" encoding="utf-8"?>
<a:theme xmlns:a="http://schemas.openxmlformats.org/drawingml/2006/main" name="Motyw pakietu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3825</Words>
  <Application>Microsoft Office PowerPoint</Application>
  <PresentationFormat>Niestandardowy</PresentationFormat>
  <Paragraphs>602</Paragraphs>
  <Slides>27</Slides>
  <Notes>27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Century Gothic</vt:lpstr>
      <vt:lpstr>Consolas</vt:lpstr>
      <vt:lpstr>Corbel</vt:lpstr>
      <vt:lpstr>Wingdings</vt:lpstr>
      <vt:lpstr>Tablica 16x9</vt:lpstr>
      <vt:lpstr>Wynagrodzenia nauczycieli</vt:lpstr>
      <vt:lpstr>Wynagrodzenie nauczyciela – art. 30 KN</vt:lpstr>
      <vt:lpstr> Minimalne wynagrodzenie nauczycieli</vt:lpstr>
      <vt:lpstr>Wysokość minimalnych stawek wynagrodzenia zasadniczego</vt:lpstr>
      <vt:lpstr>Zmiany minimalnego wynagrodzenia nauczycieli</vt:lpstr>
      <vt:lpstr>Zmiany minimalnego wynagrodzenia nauczycieli</vt:lpstr>
      <vt:lpstr> Dodatki do wynagrodzenia</vt:lpstr>
      <vt:lpstr> Dodatki do wynagrodzenia</vt:lpstr>
      <vt:lpstr> Dodatki do wynagrodzenia</vt:lpstr>
      <vt:lpstr>Prezentacja programu PowerPoint</vt:lpstr>
      <vt:lpstr> Dodatki do wynagrodzenia</vt:lpstr>
      <vt:lpstr> Dodatki do wynagrodzenia</vt:lpstr>
      <vt:lpstr> Dodatki do wynagrodzenia</vt:lpstr>
      <vt:lpstr>Prezentacja programu PowerPoint</vt:lpstr>
      <vt:lpstr> Dodatki do wynagrodzenia</vt:lpstr>
      <vt:lpstr> Dodatki do wynagrodzenia</vt:lpstr>
      <vt:lpstr> Dodatki do wynagrodzenia</vt:lpstr>
      <vt:lpstr> wynagrodzenie za godziny ponadwymiarowe  i godziny doraźnych zastępstw</vt:lpstr>
      <vt:lpstr> nagrody i inne świadczenia</vt:lpstr>
      <vt:lpstr>Fundusz Nagród </vt:lpstr>
      <vt:lpstr>Dodatek dla stażysty – art. 53a </vt:lpstr>
      <vt:lpstr>Dodatek wiejski – art. 54 ust. 5 KN</vt:lpstr>
      <vt:lpstr>Wynagrodzenie nauczycieli – podsumowanie (stażysta rozpoczynający pracę w szkole)</vt:lpstr>
      <vt:lpstr>Wynagrodzenie nauczycieli – podsumowanie (dyplomowany, 20 letni staż pracy)</vt:lpstr>
      <vt:lpstr>Wynagrodzenie nauczycieli – podsumowanie (dyrektorzy szkół)</vt:lpstr>
      <vt:lpstr>Średnie wynagrodzenia nauczycieli –  art. 30a KN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Wynagrodzenia nauczycieli</dc:title>
  <dc:creator>UGB</dc:creator>
  <cp:lastModifiedBy>UGB</cp:lastModifiedBy>
  <cp:revision>92</cp:revision>
  <cp:lastPrinted>2020-02-26T13:11:31Z</cp:lastPrinted>
  <dcterms:created xsi:type="dcterms:W3CDTF">2020-02-20T12:00:02Z</dcterms:created>
  <dcterms:modified xsi:type="dcterms:W3CDTF">2020-03-10T13:58:29Z</dcterms:modified>
</cp:coreProperties>
</file>